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60" r:id="rId2"/>
    <p:sldId id="262" r:id="rId3"/>
    <p:sldId id="263" r:id="rId4"/>
    <p:sldId id="259" r:id="rId5"/>
  </p:sldIdLst>
  <p:sldSz cx="6858000" cy="9906000" type="A4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33" autoAdjust="0"/>
    <p:restoredTop sz="90635" autoAdjust="0"/>
  </p:normalViewPr>
  <p:slideViewPr>
    <p:cSldViewPr snapToGrid="0">
      <p:cViewPr varScale="1">
        <p:scale>
          <a:sx n="74" d="100"/>
          <a:sy n="74" d="100"/>
        </p:scale>
        <p:origin x="3450" y="84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F71955-B285-4DD0-8918-1704F5BCCB38}" type="datetimeFigureOut">
              <a:rPr lang="ko-KR" altLang="en-US" smtClean="0"/>
              <a:t>2021-10-06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27711C-3E60-4AAF-9F0A-39FD85A2C7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2321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235204-EFF7-4971-824B-0E0A5598217D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25639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235204-EFF7-4971-824B-0E0A5598217D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725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AD3B9-726B-4DC8-8BBD-D5132C42CCC6}" type="datetimeFigureOut">
              <a:rPr lang="ko-KR" altLang="en-US" smtClean="0"/>
              <a:t>2021-10-06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8DD91-A9BC-4D74-8C44-F4E7CFECFC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3514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AD3B9-726B-4DC8-8BBD-D5132C42CCC6}" type="datetimeFigureOut">
              <a:rPr lang="ko-KR" altLang="en-US" smtClean="0"/>
              <a:t>2021-10-06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8DD91-A9BC-4D74-8C44-F4E7CFECFC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6603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AD3B9-726B-4DC8-8BBD-D5132C42CCC6}" type="datetimeFigureOut">
              <a:rPr lang="ko-KR" altLang="en-US" smtClean="0"/>
              <a:t>2021-10-06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8DD91-A9BC-4D74-8C44-F4E7CFECFC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0996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AD3B9-726B-4DC8-8BBD-D5132C42CCC6}" type="datetimeFigureOut">
              <a:rPr lang="ko-KR" altLang="en-US" smtClean="0"/>
              <a:t>2021-10-06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8DD91-A9BC-4D74-8C44-F4E7CFECFC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8094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AD3B9-726B-4DC8-8BBD-D5132C42CCC6}" type="datetimeFigureOut">
              <a:rPr lang="ko-KR" altLang="en-US" smtClean="0"/>
              <a:t>2021-10-06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8DD91-A9BC-4D74-8C44-F4E7CFECFC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6820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AD3B9-726B-4DC8-8BBD-D5132C42CCC6}" type="datetimeFigureOut">
              <a:rPr lang="ko-KR" altLang="en-US" smtClean="0"/>
              <a:t>2021-10-06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8DD91-A9BC-4D74-8C44-F4E7CFECFC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7344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AD3B9-726B-4DC8-8BBD-D5132C42CCC6}" type="datetimeFigureOut">
              <a:rPr lang="ko-KR" altLang="en-US" smtClean="0"/>
              <a:t>2021-10-06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8DD91-A9BC-4D74-8C44-F4E7CFECFC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419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AD3B9-726B-4DC8-8BBD-D5132C42CCC6}" type="datetimeFigureOut">
              <a:rPr lang="ko-KR" altLang="en-US" smtClean="0"/>
              <a:t>2021-10-06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8DD91-A9BC-4D74-8C44-F4E7CFECFC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516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AD3B9-726B-4DC8-8BBD-D5132C42CCC6}" type="datetimeFigureOut">
              <a:rPr lang="ko-KR" altLang="en-US" smtClean="0"/>
              <a:t>2021-10-06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8DD91-A9BC-4D74-8C44-F4E7CFECFC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1764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AD3B9-726B-4DC8-8BBD-D5132C42CCC6}" type="datetimeFigureOut">
              <a:rPr lang="ko-KR" altLang="en-US" smtClean="0"/>
              <a:t>2021-10-06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8DD91-A9BC-4D74-8C44-F4E7CFECFC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976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AD3B9-726B-4DC8-8BBD-D5132C42CCC6}" type="datetimeFigureOut">
              <a:rPr lang="ko-KR" altLang="en-US" smtClean="0"/>
              <a:t>2021-10-06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8DD91-A9BC-4D74-8C44-F4E7CFECFC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713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AD3B9-726B-4DC8-8BBD-D5132C42CCC6}" type="datetimeFigureOut">
              <a:rPr lang="ko-KR" altLang="en-US" smtClean="0"/>
              <a:t>2021-10-06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E8DD91-A9BC-4D74-8C44-F4E7CFECFC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8244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.png"/><Relationship Id="rId26" Type="http://schemas.openxmlformats.org/officeDocument/2006/relationships/image" Target="../media/image26.jpeg"/><Relationship Id="rId3" Type="http://schemas.openxmlformats.org/officeDocument/2006/relationships/image" Target="../media/image4.png"/><Relationship Id="rId21" Type="http://schemas.openxmlformats.org/officeDocument/2006/relationships/image" Target="../media/image21.jpe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5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7.png"/><Relationship Id="rId20" Type="http://schemas.openxmlformats.org/officeDocument/2006/relationships/image" Target="../media/image20.jpeg"/><Relationship Id="rId29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24" Type="http://schemas.openxmlformats.org/officeDocument/2006/relationships/image" Target="../media/image24.jpe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23" Type="http://schemas.openxmlformats.org/officeDocument/2006/relationships/image" Target="../media/image23.jpeg"/><Relationship Id="rId28" Type="http://schemas.openxmlformats.org/officeDocument/2006/relationships/image" Target="../media/image28.jpeg"/><Relationship Id="rId10" Type="http://schemas.openxmlformats.org/officeDocument/2006/relationships/image" Target="../media/image11.png"/><Relationship Id="rId19" Type="http://schemas.openxmlformats.org/officeDocument/2006/relationships/image" Target="../media/image19.jpe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Relationship Id="rId22" Type="http://schemas.openxmlformats.org/officeDocument/2006/relationships/image" Target="../media/image22.png"/><Relationship Id="rId27" Type="http://schemas.openxmlformats.org/officeDocument/2006/relationships/image" Target="../media/image27.jpeg"/><Relationship Id="rId30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1.pn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직선 연결선 4"/>
          <p:cNvCxnSpPr>
            <a:cxnSpLocks noChangeShapeType="1"/>
          </p:cNvCxnSpPr>
          <p:nvPr/>
        </p:nvCxnSpPr>
        <p:spPr bwMode="auto">
          <a:xfrm flipV="1">
            <a:off x="-14287" y="1773267"/>
            <a:ext cx="6872287" cy="1402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cxnSp>
      <p:cxnSp>
        <p:nvCxnSpPr>
          <p:cNvPr id="17" name="직선 연결선 4"/>
          <p:cNvCxnSpPr>
            <a:cxnSpLocks noChangeShapeType="1"/>
          </p:cNvCxnSpPr>
          <p:nvPr/>
        </p:nvCxnSpPr>
        <p:spPr bwMode="auto">
          <a:xfrm flipV="1">
            <a:off x="-14288" y="1800224"/>
            <a:ext cx="6872287" cy="1402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cxnSp>
      <p:grpSp>
        <p:nvGrpSpPr>
          <p:cNvPr id="25" name="그룹 24"/>
          <p:cNvGrpSpPr/>
          <p:nvPr/>
        </p:nvGrpSpPr>
        <p:grpSpPr>
          <a:xfrm>
            <a:off x="-6854" y="-559"/>
            <a:ext cx="6872287" cy="1762684"/>
            <a:chOff x="-14288" y="1761566"/>
            <a:chExt cx="6872287" cy="1762684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2"/>
            <a:srcRect l="15492" t="12432" r="14193" b="50688"/>
            <a:stretch/>
          </p:blipFill>
          <p:spPr>
            <a:xfrm>
              <a:off x="-14288" y="1761566"/>
              <a:ext cx="6872287" cy="1762684"/>
            </a:xfrm>
            <a:prstGeom prst="rect">
              <a:avLst/>
            </a:prstGeom>
          </p:spPr>
        </p:pic>
        <p:sp>
          <p:nvSpPr>
            <p:cNvPr id="23" name="직사각형 22"/>
            <p:cNvSpPr/>
            <p:nvPr/>
          </p:nvSpPr>
          <p:spPr>
            <a:xfrm>
              <a:off x="5671343" y="1963723"/>
              <a:ext cx="1076325" cy="269673"/>
            </a:xfrm>
            <a:prstGeom prst="rect">
              <a:avLst/>
            </a:prstGeom>
            <a:solidFill>
              <a:srgbClr val="0468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780347" y="2067754"/>
              <a:ext cx="3948112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kumimoji="1" lang="en-US" altLang="ko-KR" sz="1900" b="1" dirty="0" smtClean="0">
                  <a:solidFill>
                    <a:schemeClr val="bg1"/>
                  </a:solidFill>
                  <a:latin typeface="원신한 Bold" panose="020B0803000000000000" pitchFamily="50" charset="-127"/>
                  <a:ea typeface="원신한 Bold" panose="020B0803000000000000" pitchFamily="50" charset="-127"/>
                </a:rPr>
                <a:t>’21</a:t>
              </a:r>
              <a:r>
                <a:rPr kumimoji="1" lang="ko-KR" altLang="en-US" sz="1900" b="1" dirty="0" smtClean="0">
                  <a:solidFill>
                    <a:schemeClr val="bg1"/>
                  </a:solidFill>
                  <a:latin typeface="원신한 Bold" panose="020B0803000000000000" pitchFamily="50" charset="-127"/>
                  <a:ea typeface="원신한 Bold" panose="020B0803000000000000" pitchFamily="50" charset="-127"/>
                </a:rPr>
                <a:t>년도 서울시 청년월세지원사업</a:t>
              </a:r>
              <a:endParaRPr kumimoji="1" lang="en-US" altLang="ko-KR" sz="1900" b="1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endParaRPr>
            </a:p>
            <a:p>
              <a:pPr algn="ctr">
                <a:lnSpc>
                  <a:spcPct val="200000"/>
                </a:lnSpc>
              </a:pPr>
              <a:r>
                <a:rPr kumimoji="1" lang="ko-KR" altLang="en-US" sz="2000" b="1" dirty="0" err="1" smtClean="0">
                  <a:solidFill>
                    <a:schemeClr val="bg1"/>
                  </a:solidFill>
                  <a:latin typeface="원신한 Bold" panose="020B0803000000000000" pitchFamily="50" charset="-127"/>
                  <a:ea typeface="원신한 Bold" panose="020B0803000000000000" pitchFamily="50" charset="-127"/>
                </a:rPr>
                <a:t>신한은행</a:t>
              </a:r>
              <a:r>
                <a:rPr kumimoji="1" lang="ko-KR" altLang="en-US" sz="2000" b="1" dirty="0" smtClean="0">
                  <a:solidFill>
                    <a:schemeClr val="bg1"/>
                  </a:solidFill>
                  <a:latin typeface="원신한 Bold" panose="020B0803000000000000" pitchFamily="50" charset="-127"/>
                  <a:ea typeface="원신한 Bold" panose="020B0803000000000000" pitchFamily="50" charset="-127"/>
                </a:rPr>
                <a:t> 안내문</a:t>
              </a:r>
              <a:endParaRPr kumimoji="1" lang="en-US" altLang="ko-KR" sz="2000" b="1" dirty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endParaRPr>
            </a:p>
          </p:txBody>
        </p:sp>
      </p:grpSp>
      <p:sp>
        <p:nvSpPr>
          <p:cNvPr id="3" name="직사각형 2"/>
          <p:cNvSpPr/>
          <p:nvPr/>
        </p:nvSpPr>
        <p:spPr>
          <a:xfrm>
            <a:off x="0" y="2066693"/>
            <a:ext cx="6857999" cy="1297659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-6855" y="1910575"/>
            <a:ext cx="2634769" cy="3132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400" b="1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통장 및 체크카드 신규 방법</a:t>
            </a:r>
            <a:endParaRPr kumimoji="1" lang="ko-KR" altLang="en-US" sz="1400" b="1" dirty="0">
              <a:solidFill>
                <a:schemeClr val="bg1"/>
              </a:solidFill>
              <a:latin typeface="원신한 Bold" panose="020B0803000000000000" pitchFamily="50" charset="-127"/>
              <a:ea typeface="원신한 Bold" panose="020B0803000000000000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6854" y="2230241"/>
            <a:ext cx="687228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청년월세지원사업 통장과 카드는 </a:t>
            </a:r>
            <a:r>
              <a:rPr kumimoji="1" lang="ko-KR" altLang="en-US" sz="1100" spc="-40" dirty="0" err="1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모바일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앱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 err="1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SoL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에서만 신규가 가능합니다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 (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영업점 방문 개설 불가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kumimoji="1" lang="ko-KR" altLang="en-US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☞ </a:t>
            </a:r>
            <a:r>
              <a:rPr kumimoji="1" lang="ko-KR" altLang="en-US" sz="1100" spc="-40" dirty="0" err="1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통장명</a:t>
            </a:r>
            <a:r>
              <a:rPr kumimoji="1" lang="ko-KR" altLang="en-US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: 『</a:t>
            </a:r>
            <a:r>
              <a:rPr kumimoji="1" lang="ko-KR" altLang="en-US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 청년 </a:t>
            </a:r>
            <a:r>
              <a:rPr kumimoji="1" lang="en-US" altLang="ko-KR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DREAM </a:t>
            </a:r>
            <a:r>
              <a:rPr kumimoji="1" lang="ko-KR" altLang="en-US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통장 </a:t>
            </a:r>
            <a:r>
              <a:rPr kumimoji="1" lang="en-US" altLang="ko-KR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ko-KR" altLang="en-US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서울시</a:t>
            </a:r>
            <a:r>
              <a:rPr kumimoji="1" lang="en-US" altLang="ko-KR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)』    /    </a:t>
            </a:r>
            <a:r>
              <a:rPr kumimoji="1" lang="ko-KR" altLang="en-US" sz="1100" spc="-40" dirty="0" err="1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카드명</a:t>
            </a:r>
            <a:r>
              <a:rPr kumimoji="1" lang="ko-KR" altLang="en-US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: 『</a:t>
            </a:r>
            <a:r>
              <a:rPr kumimoji="1" lang="ko-KR" altLang="en-US" sz="1100" spc="-40" dirty="0" err="1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신한플러스멤버십체크카드</a:t>
            </a:r>
            <a:r>
              <a:rPr kumimoji="1" lang="en-US" altLang="ko-KR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ko-KR" altLang="en-US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서울시</a:t>
            </a:r>
            <a:r>
              <a:rPr kumimoji="1" lang="en-US" altLang="ko-KR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)』</a:t>
            </a:r>
          </a:p>
          <a:p>
            <a:pPr>
              <a:lnSpc>
                <a:spcPct val="150000"/>
              </a:lnSpc>
            </a:pP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기존 보유한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통장은 해당 상품으로 전환이 불가하며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다른 상품으로는 서울시에 자동으로 계좌 등록이 되지 않으니</a:t>
            </a:r>
            <a:endParaRPr kumimoji="1" lang="en-US" altLang="ko-KR" sz="1100" spc="-40" dirty="0" smtClean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꼭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!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해당 상품으로 신규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부탁드립니다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 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0" y="3656512"/>
            <a:ext cx="6857999" cy="22410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-6854" y="3500393"/>
            <a:ext cx="1664670" cy="3132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400" b="1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신규</a:t>
            </a:r>
            <a:r>
              <a:rPr kumimoji="1" lang="en-US" altLang="ko-KR" sz="1400" b="1" dirty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 </a:t>
            </a:r>
            <a:r>
              <a:rPr kumimoji="1" lang="ko-KR" altLang="en-US" sz="1400" b="1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절차</a:t>
            </a:r>
            <a:endParaRPr kumimoji="1" lang="ko-KR" altLang="en-US" sz="1400" b="1" dirty="0">
              <a:solidFill>
                <a:schemeClr val="bg1"/>
              </a:solidFill>
              <a:latin typeface="원신한 Bold" panose="020B0803000000000000" pitchFamily="50" charset="-127"/>
              <a:ea typeface="원신한 Bold" panose="020B0803000000000000" pitchFamily="50" charset="-127"/>
            </a:endParaRPr>
          </a:p>
        </p:txBody>
      </p:sp>
      <p:sp>
        <p:nvSpPr>
          <p:cNvPr id="22" name="Text Box 21"/>
          <p:cNvSpPr txBox="1"/>
          <p:nvPr/>
        </p:nvSpPr>
        <p:spPr>
          <a:xfrm>
            <a:off x="804071" y="3911596"/>
            <a:ext cx="1584000" cy="487990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kumimoji="1" lang="ko-KR" altLang="en-US" sz="105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 </a:t>
            </a:r>
            <a:r>
              <a:rPr kumimoji="1" lang="en-US" altLang="ko-KR" sz="1050" spc="-40" dirty="0" err="1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SoL</a:t>
            </a:r>
            <a:r>
              <a:rPr kumimoji="1" lang="en-US" altLang="ko-KR" sz="105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050" spc="-40" dirty="0" err="1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앱</a:t>
            </a:r>
            <a:r>
              <a:rPr kumimoji="1" lang="ko-KR" altLang="en-US" sz="105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설치</a:t>
            </a:r>
            <a:endParaRPr kumimoji="1" lang="ko-KR" sz="1050" spc="-40" dirty="0">
              <a:solidFill>
                <a:schemeClr val="tx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26" name="Text Box 23"/>
          <p:cNvSpPr txBox="1"/>
          <p:nvPr/>
        </p:nvSpPr>
        <p:spPr>
          <a:xfrm>
            <a:off x="804071" y="4359927"/>
            <a:ext cx="1584000" cy="4480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kumimoji="1" lang="ko-KR" altLang="en-US" sz="1000" spc="-40" dirty="0" err="1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앱스토어</a:t>
            </a:r>
            <a:r>
              <a:rPr kumimoji="1" lang="ko-KR" altLang="en-US" sz="100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설치</a:t>
            </a:r>
            <a:endParaRPr kumimoji="1" lang="ko-KR" altLang="ko-KR" sz="1000" spc="-40" dirty="0">
              <a:solidFill>
                <a:schemeClr val="tx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27" name="Text Box 24"/>
          <p:cNvSpPr txBox="1"/>
          <p:nvPr/>
        </p:nvSpPr>
        <p:spPr>
          <a:xfrm>
            <a:off x="2649865" y="3911596"/>
            <a:ext cx="1440000" cy="487990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kumimoji="1" lang="ko-KR" altLang="en-US" sz="105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통장신규발급</a:t>
            </a:r>
            <a:endParaRPr kumimoji="1" lang="ko-KR" sz="1050" spc="-40" dirty="0">
              <a:solidFill>
                <a:schemeClr val="tx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36" name="Text Box 33"/>
          <p:cNvSpPr txBox="1"/>
          <p:nvPr/>
        </p:nvSpPr>
        <p:spPr>
          <a:xfrm>
            <a:off x="799470" y="3907230"/>
            <a:ext cx="190750" cy="208398"/>
          </a:xfrm>
          <a:prstGeom prst="rect">
            <a:avLst/>
          </a:prstGeom>
          <a:solidFill>
            <a:srgbClr val="002060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36000" tIns="0" rIns="36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kumimoji="1" lang="en-US" altLang="ko-KR" sz="1050" spc="-40" dirty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1</a:t>
            </a:r>
            <a:endParaRPr kumimoji="1" lang="ko-KR" sz="105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37" name="Text Box 34"/>
          <p:cNvSpPr txBox="1"/>
          <p:nvPr/>
        </p:nvSpPr>
        <p:spPr>
          <a:xfrm>
            <a:off x="2578044" y="3907230"/>
            <a:ext cx="172823" cy="207848"/>
          </a:xfrm>
          <a:prstGeom prst="rect">
            <a:avLst/>
          </a:prstGeom>
          <a:solidFill>
            <a:srgbClr val="002060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36000" tIns="0" rIns="36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900" dirty="0" smtClean="0">
                <a:solidFill>
                  <a:srgbClr val="FFFFFF"/>
                </a:solidFill>
                <a:effectLst/>
                <a:latin typeface="원신한 Light" panose="020B0303000000000000" pitchFamily="50" charset="-127"/>
                <a:ea typeface="굴림" panose="020B0600000101010101" pitchFamily="50" charset="-127"/>
                <a:cs typeface="굴림" panose="020B0600000101010101" pitchFamily="50" charset="-127"/>
              </a:rPr>
              <a:t>2</a:t>
            </a:r>
            <a:endParaRPr lang="ko-KR" sz="1200" dirty="0">
              <a:effectLst/>
              <a:latin typeface="굴림" panose="020B0600000101010101" pitchFamily="50" charset="-127"/>
              <a:ea typeface="굴림" panose="020B0600000101010101" pitchFamily="50" charset="-127"/>
              <a:cs typeface="굴림" panose="020B0600000101010101" pitchFamily="50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-7434" y="6175680"/>
            <a:ext cx="6865433" cy="3730319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직사각형 51"/>
          <p:cNvSpPr/>
          <p:nvPr/>
        </p:nvSpPr>
        <p:spPr>
          <a:xfrm>
            <a:off x="-6854" y="6019562"/>
            <a:ext cx="1790644" cy="31328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400" b="1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업무 </a:t>
            </a:r>
            <a:r>
              <a:rPr kumimoji="1" lang="en-US" altLang="ko-KR" sz="1400" b="1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FAQ</a:t>
            </a:r>
            <a:endParaRPr kumimoji="1" lang="ko-KR" altLang="en-US" sz="1400" b="1" dirty="0">
              <a:solidFill>
                <a:schemeClr val="bg1"/>
              </a:solidFill>
              <a:latin typeface="원신한 Bold" panose="020B0803000000000000" pitchFamily="50" charset="-127"/>
              <a:ea typeface="원신한 Bold" panose="020B0803000000000000" pitchFamily="50" charset="-127"/>
            </a:endParaRPr>
          </a:p>
        </p:txBody>
      </p:sp>
      <p:sp>
        <p:nvSpPr>
          <p:cNvPr id="56" name="모서리가 둥근 직사각형 55"/>
          <p:cNvSpPr/>
          <p:nvPr/>
        </p:nvSpPr>
        <p:spPr>
          <a:xfrm>
            <a:off x="141039" y="6610025"/>
            <a:ext cx="6564559" cy="313206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/>
          </a:p>
        </p:txBody>
      </p:sp>
      <p:sp>
        <p:nvSpPr>
          <p:cNvPr id="57" name="TextBox 56"/>
          <p:cNvSpPr txBox="1"/>
          <p:nvPr/>
        </p:nvSpPr>
        <p:spPr>
          <a:xfrm>
            <a:off x="141039" y="6807751"/>
            <a:ext cx="6564559" cy="2377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대포통장 개설방지 제도에 의거 금융기관에서 입출금 통장을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신규하면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‘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한도제한계좌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’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로 신규가 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  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청년월세지원사업은 한도제한계좌로 사용하시는데 불편함은 없지만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kumimoji="1" lang="en-US" altLang="ko-KR" sz="1100" spc="-40" dirty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   </a:t>
            </a:r>
            <a:r>
              <a:rPr kumimoji="1" lang="ko-KR" altLang="en-US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금융기관 당 한도제한계좌는 </a:t>
            </a:r>
            <a:r>
              <a:rPr kumimoji="1" lang="en-US" altLang="ko-KR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1</a:t>
            </a:r>
            <a:r>
              <a:rPr kumimoji="1" lang="ko-KR" altLang="en-US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개만 보유가 가능합니다</a:t>
            </a:r>
            <a:r>
              <a:rPr kumimoji="1" lang="en-US" altLang="ko-KR" sz="11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    기존에 </a:t>
            </a:r>
            <a:r>
              <a:rPr kumimoji="1" lang="ko-KR" altLang="en-US" sz="1100" spc="-40" dirty="0" err="1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신한은행에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한도제한계좌를 </a:t>
            </a:r>
            <a:r>
              <a:rPr kumimoji="1" lang="ko-KR" altLang="en-US" sz="1100" spc="-40" dirty="0" err="1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보유중이면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기존 계좌를 해지하고 청년월세통장을 </a:t>
            </a:r>
            <a:r>
              <a:rPr kumimoji="1" lang="ko-KR" altLang="en-US" sz="1100" spc="-40" dirty="0" err="1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신규하셔야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합니다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kumimoji="1" lang="en-US" altLang="ko-KR" sz="1100" spc="-40" dirty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>
              <a:lnSpc>
                <a:spcPct val="150000"/>
              </a:lnSpc>
            </a:pPr>
            <a:endParaRPr kumimoji="1" lang="en-US" altLang="ko-KR" sz="1100" spc="-40" dirty="0" smtClean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>
              <a:lnSpc>
                <a:spcPct val="150000"/>
              </a:lnSpc>
            </a:pPr>
            <a:endParaRPr kumimoji="1" lang="en-US" altLang="ko-KR" sz="1100" spc="-40" dirty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>
              <a:lnSpc>
                <a:spcPct val="150000"/>
              </a:lnSpc>
            </a:pPr>
            <a:endParaRPr kumimoji="1" lang="en-US" altLang="ko-KR" sz="1100" spc="-40" dirty="0" smtClean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>
              <a:lnSpc>
                <a:spcPct val="150000"/>
              </a:lnSpc>
            </a:pPr>
            <a:endParaRPr kumimoji="1" lang="en-US" altLang="ko-KR" sz="1100" spc="-40" dirty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1038" y="6452828"/>
            <a:ext cx="2765713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한도제한계좌 보유자라 신규가 되지 않아요</a:t>
            </a:r>
            <a:endParaRPr kumimoji="1" lang="ko-KR" altLang="en-US" sz="110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54" name="Text Box 26"/>
          <p:cNvSpPr txBox="1"/>
          <p:nvPr/>
        </p:nvSpPr>
        <p:spPr>
          <a:xfrm>
            <a:off x="4386258" y="3911596"/>
            <a:ext cx="1584000" cy="487990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kumimoji="1" lang="ko-KR" altLang="en-US" sz="105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 카드 발급</a:t>
            </a:r>
            <a:endParaRPr kumimoji="1" lang="ko-KR" sz="1050" spc="-40" dirty="0">
              <a:solidFill>
                <a:schemeClr val="tx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66" name="Text Box 27"/>
          <p:cNvSpPr txBox="1"/>
          <p:nvPr/>
        </p:nvSpPr>
        <p:spPr>
          <a:xfrm>
            <a:off x="4386258" y="4359927"/>
            <a:ext cx="1584000" cy="4480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400"/>
              </a:lnSpc>
            </a:pPr>
            <a:r>
              <a:rPr kumimoji="1" lang="ko-KR" altLang="en-US" sz="100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통장 신규 </a:t>
            </a:r>
            <a:r>
              <a:rPr kumimoji="1" lang="ko-KR" altLang="en-US" sz="1000" spc="-40" dirty="0" err="1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완료시</a:t>
            </a:r>
            <a:endParaRPr kumimoji="1" lang="en-US" altLang="ko-KR" sz="1000" spc="-40" dirty="0">
              <a:solidFill>
                <a:schemeClr val="tx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 algn="ctr">
              <a:lnSpc>
                <a:spcPts val="1400"/>
              </a:lnSpc>
            </a:pPr>
            <a:r>
              <a:rPr kumimoji="1" lang="ko-KR" altLang="en-US" sz="100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카드 발급으로 연결</a:t>
            </a:r>
            <a:endParaRPr kumimoji="1" lang="ko-KR" altLang="ko-KR" sz="1000" spc="-40" dirty="0">
              <a:solidFill>
                <a:schemeClr val="tx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67" name="Text Box 35"/>
          <p:cNvSpPr txBox="1"/>
          <p:nvPr/>
        </p:nvSpPr>
        <p:spPr>
          <a:xfrm>
            <a:off x="4388989" y="3907230"/>
            <a:ext cx="190105" cy="207848"/>
          </a:xfrm>
          <a:prstGeom prst="rect">
            <a:avLst/>
          </a:prstGeom>
          <a:solidFill>
            <a:srgbClr val="002060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36000" tIns="0" rIns="36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altLang="ko-KR" sz="900" dirty="0">
                <a:solidFill>
                  <a:srgbClr val="FFFFFF"/>
                </a:solidFill>
                <a:latin typeface="원신한 Light" panose="020B0303000000000000" pitchFamily="50" charset="-127"/>
                <a:ea typeface="굴림" panose="020B0600000101010101" pitchFamily="50" charset="-127"/>
                <a:cs typeface="굴림" panose="020B0600000101010101" pitchFamily="50" charset="-127"/>
              </a:rPr>
              <a:t>3</a:t>
            </a:r>
            <a:endParaRPr lang="ko-KR" sz="1200" dirty="0">
              <a:effectLst/>
              <a:latin typeface="굴림" panose="020B0600000101010101" pitchFamily="50" charset="-127"/>
              <a:ea typeface="굴림" panose="020B0600000101010101" pitchFamily="50" charset="-127"/>
              <a:cs typeface="굴림" panose="020B0600000101010101" pitchFamily="50" charset="-127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478167" y="5003923"/>
            <a:ext cx="1392419" cy="652155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" tIns="57600" rIns="57600" bIns="57600"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650" spc="-80" dirty="0">
                <a:solidFill>
                  <a:schemeClr val="tx1">
                    <a:lumMod val="75000"/>
                    <a:lumOff val="25000"/>
                  </a:schemeClr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신한 청년 </a:t>
            </a:r>
            <a:r>
              <a:rPr lang="en-US" altLang="ko-KR" sz="650" spc="-80" dirty="0">
                <a:solidFill>
                  <a:schemeClr val="tx1">
                    <a:lumMod val="75000"/>
                    <a:lumOff val="25000"/>
                  </a:schemeClr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DREAM </a:t>
            </a:r>
            <a:r>
              <a:rPr lang="ko-KR" altLang="en-US" sz="650" spc="-80" dirty="0">
                <a:solidFill>
                  <a:schemeClr val="tx1">
                    <a:lumMod val="75000"/>
                    <a:lumOff val="25000"/>
                  </a:schemeClr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통장과 연결된</a:t>
            </a:r>
          </a:p>
          <a:p>
            <a:pPr algn="ctr">
              <a:lnSpc>
                <a:spcPct val="120000"/>
              </a:lnSpc>
            </a:pPr>
            <a:r>
              <a:rPr lang="ko-KR" altLang="en-US" sz="650" spc="-80" dirty="0">
                <a:solidFill>
                  <a:schemeClr val="tx1">
                    <a:lumMod val="75000"/>
                    <a:lumOff val="25000"/>
                  </a:schemeClr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전용 체크카드 </a:t>
            </a:r>
            <a:r>
              <a:rPr lang="ko-KR" altLang="en-US" sz="650" spc="-8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발급시</a:t>
            </a:r>
            <a:r>
              <a:rPr lang="ko-KR" altLang="en-US" sz="650" spc="-80" dirty="0">
                <a:solidFill>
                  <a:schemeClr val="tx1">
                    <a:lumMod val="75000"/>
                    <a:lumOff val="25000"/>
                  </a:schemeClr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  </a:t>
            </a:r>
            <a:r>
              <a:rPr lang="en-US" altLang="ko-KR" sz="650" spc="-8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GS25 5,000</a:t>
            </a:r>
            <a:r>
              <a:rPr lang="ko-KR" altLang="en-US" sz="650" spc="-8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원</a:t>
            </a:r>
            <a:endParaRPr lang="en-US" altLang="ko-KR" sz="650" spc="-80" dirty="0" smtClean="0">
              <a:solidFill>
                <a:schemeClr val="tx1">
                  <a:lumMod val="75000"/>
                  <a:lumOff val="25000"/>
                </a:schemeClr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650" spc="-8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상품권 증정합니다</a:t>
            </a:r>
            <a:endParaRPr lang="en-US" altLang="ko-KR" sz="650" spc="-80" dirty="0">
              <a:solidFill>
                <a:schemeClr val="tx1">
                  <a:lumMod val="75000"/>
                  <a:lumOff val="25000"/>
                </a:schemeClr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en-US" altLang="ko-KR" sz="650" spc="-80" dirty="0">
                <a:solidFill>
                  <a:schemeClr val="tx1">
                    <a:lumMod val="75000"/>
                    <a:lumOff val="25000"/>
                  </a:schemeClr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‘</a:t>
            </a:r>
            <a:r>
              <a:rPr lang="ko-KR" altLang="en-US" sz="650" spc="-80" dirty="0">
                <a:solidFill>
                  <a:schemeClr val="tx1">
                    <a:lumMod val="75000"/>
                    <a:lumOff val="25000"/>
                  </a:schemeClr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전용 체크카드 발급하기’를  클릭하여</a:t>
            </a:r>
          </a:p>
          <a:p>
            <a:pPr algn="ctr">
              <a:lnSpc>
                <a:spcPct val="120000"/>
              </a:lnSpc>
            </a:pPr>
            <a:r>
              <a:rPr lang="ko-KR" altLang="en-US" sz="650" spc="-80" dirty="0">
                <a:solidFill>
                  <a:schemeClr val="tx1">
                    <a:lumMod val="75000"/>
                    <a:lumOff val="25000"/>
                  </a:schemeClr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카드를 발급해 보세요</a:t>
            </a:r>
            <a:r>
              <a:rPr lang="en-US" altLang="ko-KR" sz="650" spc="-80" dirty="0">
                <a:solidFill>
                  <a:schemeClr val="tx1">
                    <a:lumMod val="75000"/>
                    <a:lumOff val="25000"/>
                  </a:schemeClr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.</a:t>
            </a:r>
            <a:endParaRPr lang="en-US" altLang="ko-KR" sz="650" spc="-80" dirty="0" smtClean="0">
              <a:solidFill>
                <a:schemeClr val="tx1">
                  <a:lumMod val="75000"/>
                  <a:lumOff val="25000"/>
                </a:schemeClr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4478167" y="5656078"/>
            <a:ext cx="1392419" cy="208800"/>
          </a:xfrm>
          <a:prstGeom prst="rect">
            <a:avLst/>
          </a:prstGeom>
          <a:solidFill>
            <a:srgbClr val="1150C5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650" b="1" spc="-80" dirty="0" smtClean="0">
                <a:solidFill>
                  <a:schemeClr val="bg1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다음</a:t>
            </a:r>
          </a:p>
        </p:txBody>
      </p:sp>
      <p:sp>
        <p:nvSpPr>
          <p:cNvPr id="45" name="갈매기형 수장 44"/>
          <p:cNvSpPr/>
          <p:nvPr/>
        </p:nvSpPr>
        <p:spPr>
          <a:xfrm rot="5400000">
            <a:off x="5062136" y="4782618"/>
            <a:ext cx="207812" cy="195146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327103" y="7960622"/>
            <a:ext cx="1657815" cy="32013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050" spc="-40" dirty="0" err="1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050" spc="-40" dirty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계좌 보유자</a:t>
            </a:r>
          </a:p>
        </p:txBody>
      </p:sp>
      <p:sp>
        <p:nvSpPr>
          <p:cNvPr id="87" name="모서리가 둥근 직사각형 86"/>
          <p:cNvSpPr/>
          <p:nvPr/>
        </p:nvSpPr>
        <p:spPr>
          <a:xfrm>
            <a:off x="327103" y="8769734"/>
            <a:ext cx="1657815" cy="32013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050" spc="-40" dirty="0" err="1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050" spc="-40" dirty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계좌 </a:t>
            </a:r>
            <a:r>
              <a:rPr kumimoji="1" lang="ko-KR" altLang="en-US" sz="1050" spc="-40" dirty="0" err="1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미보유자</a:t>
            </a:r>
            <a:endParaRPr kumimoji="1" lang="ko-KR" altLang="en-US" sz="1050" spc="-40" dirty="0">
              <a:solidFill>
                <a:schemeClr val="tx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88" name="모서리가 둥근 직사각형 87"/>
          <p:cNvSpPr/>
          <p:nvPr/>
        </p:nvSpPr>
        <p:spPr>
          <a:xfrm>
            <a:off x="2118641" y="7960622"/>
            <a:ext cx="1657815" cy="32013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05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한도제한계좌 보유</a:t>
            </a:r>
            <a:endParaRPr kumimoji="1" lang="ko-KR" altLang="en-US" sz="1050" spc="-40" dirty="0">
              <a:solidFill>
                <a:schemeClr val="tx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89" name="모서리가 둥근 직사각형 88"/>
          <p:cNvSpPr/>
          <p:nvPr/>
        </p:nvSpPr>
        <p:spPr>
          <a:xfrm>
            <a:off x="2118640" y="8359229"/>
            <a:ext cx="1657815" cy="32013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05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일반계좌만 보유</a:t>
            </a:r>
            <a:endParaRPr kumimoji="1" lang="ko-KR" altLang="en-US" sz="1050" spc="-40" dirty="0">
              <a:solidFill>
                <a:schemeClr val="tx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90" name="모서리가 둥근 직사각형 89"/>
          <p:cNvSpPr/>
          <p:nvPr/>
        </p:nvSpPr>
        <p:spPr>
          <a:xfrm>
            <a:off x="2118640" y="8767141"/>
            <a:ext cx="1657815" cy="32013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1050" spc="-40" dirty="0" err="1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SoL</a:t>
            </a:r>
            <a:r>
              <a:rPr kumimoji="1" lang="ko-KR" altLang="en-US" sz="1050" spc="-40" dirty="0" err="1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앱을</a:t>
            </a:r>
            <a:r>
              <a:rPr kumimoji="1" lang="ko-KR" altLang="en-US" sz="105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통해 계좌 신규</a:t>
            </a:r>
            <a:endParaRPr kumimoji="1" lang="ko-KR" altLang="en-US" sz="1050" spc="-40" dirty="0">
              <a:solidFill>
                <a:schemeClr val="tx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91" name="모서리가 둥근 직사각형 90"/>
          <p:cNvSpPr/>
          <p:nvPr/>
        </p:nvSpPr>
        <p:spPr>
          <a:xfrm>
            <a:off x="3910179" y="7960622"/>
            <a:ext cx="2721079" cy="32013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05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한도제한계좌 해지 후</a:t>
            </a:r>
            <a:r>
              <a:rPr kumimoji="1" lang="ko-KR" altLang="en-US" sz="105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050" spc="-40" dirty="0" err="1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SoL</a:t>
            </a:r>
            <a:r>
              <a:rPr kumimoji="1" lang="ko-KR" altLang="en-US" sz="1050" spc="-40" dirty="0" err="1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앱을</a:t>
            </a:r>
            <a:r>
              <a:rPr kumimoji="1" lang="ko-KR" altLang="en-US" sz="105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통해 계좌 신규</a:t>
            </a:r>
            <a:endParaRPr kumimoji="1" lang="ko-KR" altLang="en-US" sz="1050" spc="-40" dirty="0">
              <a:solidFill>
                <a:schemeClr val="tx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92" name="모서리가 둥근 직사각형 91"/>
          <p:cNvSpPr/>
          <p:nvPr/>
        </p:nvSpPr>
        <p:spPr>
          <a:xfrm>
            <a:off x="3910179" y="8359229"/>
            <a:ext cx="2721079" cy="32013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1050" spc="-40" dirty="0" err="1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SoL</a:t>
            </a:r>
            <a:r>
              <a:rPr kumimoji="1" lang="ko-KR" altLang="en-US" sz="1050" spc="-40" dirty="0" err="1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앱을</a:t>
            </a:r>
            <a:r>
              <a:rPr kumimoji="1" lang="ko-KR" altLang="en-US" sz="105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통해 계좌 신규</a:t>
            </a:r>
            <a:endParaRPr kumimoji="1" lang="ko-KR" altLang="en-US" sz="1050" spc="-40" dirty="0">
              <a:solidFill>
                <a:schemeClr val="tx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95" name="오른쪽 화살표 94"/>
          <p:cNvSpPr/>
          <p:nvPr/>
        </p:nvSpPr>
        <p:spPr>
          <a:xfrm>
            <a:off x="1923498" y="8010741"/>
            <a:ext cx="275242" cy="193959"/>
          </a:xfrm>
          <a:prstGeom prst="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6" name="오른쪽 화살표 95"/>
          <p:cNvSpPr/>
          <p:nvPr/>
        </p:nvSpPr>
        <p:spPr>
          <a:xfrm>
            <a:off x="3698306" y="8010741"/>
            <a:ext cx="275242" cy="193959"/>
          </a:xfrm>
          <a:prstGeom prst="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7" name="오른쪽 화살표 96"/>
          <p:cNvSpPr/>
          <p:nvPr/>
        </p:nvSpPr>
        <p:spPr>
          <a:xfrm>
            <a:off x="3698213" y="8420396"/>
            <a:ext cx="275242" cy="193959"/>
          </a:xfrm>
          <a:prstGeom prst="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8" name="오른쪽 화살표 97"/>
          <p:cNvSpPr/>
          <p:nvPr/>
        </p:nvSpPr>
        <p:spPr>
          <a:xfrm>
            <a:off x="1923498" y="8420396"/>
            <a:ext cx="275242" cy="193959"/>
          </a:xfrm>
          <a:prstGeom prst="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9" name="오른쪽 화살표 98"/>
          <p:cNvSpPr/>
          <p:nvPr/>
        </p:nvSpPr>
        <p:spPr>
          <a:xfrm>
            <a:off x="1923498" y="8819853"/>
            <a:ext cx="275242" cy="193959"/>
          </a:xfrm>
          <a:prstGeom prst="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5" name="직선 화살표 연결선 34"/>
          <p:cNvCxnSpPr/>
          <p:nvPr/>
        </p:nvCxnSpPr>
        <p:spPr>
          <a:xfrm>
            <a:off x="4361223" y="8204700"/>
            <a:ext cx="0" cy="4746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3795135" y="8686378"/>
            <a:ext cx="2917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가까운 </a:t>
            </a:r>
            <a:r>
              <a:rPr lang="ko-KR" altLang="en-US" sz="800" dirty="0" err="1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신한은행</a:t>
            </a:r>
            <a:r>
              <a:rPr lang="ko-KR" altLang="en-US" sz="800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 영업점 방문하여 해지</a:t>
            </a:r>
            <a:r>
              <a:rPr lang="en-US" altLang="ko-KR" sz="800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,</a:t>
            </a:r>
          </a:p>
          <a:p>
            <a:r>
              <a:rPr lang="ko-KR" altLang="en-US" sz="800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한도제한계좌를 </a:t>
            </a:r>
            <a:r>
              <a:rPr lang="ko-KR" altLang="en-US" sz="800" dirty="0" err="1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모바일로</a:t>
            </a:r>
            <a:r>
              <a:rPr lang="ko-KR" altLang="en-US" sz="800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 신규한 계좌면 </a:t>
            </a:r>
            <a:r>
              <a:rPr lang="en-US" altLang="ko-KR" sz="800" dirty="0" err="1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SoL</a:t>
            </a:r>
            <a:r>
              <a:rPr lang="ko-KR" altLang="en-US" sz="800" dirty="0" err="1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앱에서</a:t>
            </a:r>
            <a:r>
              <a:rPr lang="ko-KR" altLang="en-US" sz="800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 해지 가능</a:t>
            </a:r>
            <a:endParaRPr lang="en-US" altLang="ko-KR" sz="800" dirty="0" smtClean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r>
              <a:rPr lang="en-US" altLang="ko-KR" sz="800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(</a:t>
            </a:r>
            <a:r>
              <a:rPr lang="ko-KR" altLang="en-US" sz="800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메뉴 </a:t>
            </a:r>
            <a:r>
              <a:rPr lang="en-US" altLang="ko-KR" sz="800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– </a:t>
            </a:r>
            <a:r>
              <a:rPr lang="ko-KR" altLang="en-US" sz="800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관리 </a:t>
            </a:r>
            <a:r>
              <a:rPr lang="en-US" altLang="ko-KR" sz="800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– </a:t>
            </a:r>
            <a:r>
              <a:rPr lang="ko-KR" altLang="en-US" sz="800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입출금 </a:t>
            </a:r>
            <a:r>
              <a:rPr lang="en-US" altLang="ko-KR" sz="800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– </a:t>
            </a:r>
            <a:r>
              <a:rPr lang="ko-KR" altLang="en-US" sz="800" dirty="0" err="1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계좌해지</a:t>
            </a:r>
            <a:r>
              <a:rPr lang="en-US" altLang="ko-KR" sz="800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)</a:t>
            </a:r>
            <a:endParaRPr lang="ko-KR" altLang="en-US" sz="800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59" name="Text Box 24"/>
          <p:cNvSpPr txBox="1"/>
          <p:nvPr/>
        </p:nvSpPr>
        <p:spPr>
          <a:xfrm>
            <a:off x="2649865" y="4797344"/>
            <a:ext cx="1440000" cy="1012301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400"/>
              </a:lnSpc>
              <a:spcAft>
                <a:spcPts val="0"/>
              </a:spcAft>
            </a:pPr>
            <a:endParaRPr kumimoji="1" lang="ko-KR" sz="1050" spc="-40" dirty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62" name="Text Box 24"/>
          <p:cNvSpPr txBox="1"/>
          <p:nvPr/>
        </p:nvSpPr>
        <p:spPr>
          <a:xfrm>
            <a:off x="810925" y="4797344"/>
            <a:ext cx="1584000" cy="1012301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400"/>
              </a:lnSpc>
              <a:spcAft>
                <a:spcPts val="0"/>
              </a:spcAft>
            </a:pPr>
            <a:endParaRPr kumimoji="1" lang="en-US" altLang="ko-KR" sz="1050" spc="-40" dirty="0" smtClean="0">
              <a:solidFill>
                <a:schemeClr val="tx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kumimoji="1" lang="ko-KR" altLang="en-US" sz="105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회원가입 진행</a:t>
            </a:r>
            <a:r>
              <a:rPr kumimoji="1" lang="en-US" altLang="ko-KR" sz="105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</a:p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kumimoji="1" lang="ko-KR" altLang="en-US" sz="1050" spc="-40" dirty="0" err="1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회원가입시</a:t>
            </a:r>
            <a:r>
              <a:rPr kumimoji="1" lang="ko-KR" altLang="en-US" sz="105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050" spc="-40" dirty="0" err="1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로그인방식은</a:t>
            </a:r>
            <a:endParaRPr kumimoji="1" lang="en-US" altLang="ko-KR" sz="1050" spc="-40" dirty="0" smtClean="0">
              <a:solidFill>
                <a:schemeClr val="tx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kumimoji="1" lang="ko-KR" altLang="en-US" sz="105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간편비밀번호 </a:t>
            </a:r>
            <a:endParaRPr kumimoji="1" lang="en-US" altLang="ko-KR" sz="1050" spc="-40" dirty="0" smtClean="0">
              <a:solidFill>
                <a:schemeClr val="tx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 algn="ctr">
              <a:lnSpc>
                <a:spcPts val="1400"/>
              </a:lnSpc>
              <a:spcAft>
                <a:spcPts val="0"/>
              </a:spcAft>
            </a:pPr>
            <a:r>
              <a:rPr kumimoji="1" lang="ko-KR" altLang="en-US" sz="105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등록을 추천</a:t>
            </a:r>
            <a:r>
              <a:rPr kumimoji="1" lang="en-US" altLang="ko-KR" sz="105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</a:p>
          <a:p>
            <a:pPr algn="ctr">
              <a:lnSpc>
                <a:spcPts val="1400"/>
              </a:lnSpc>
              <a:spcAft>
                <a:spcPts val="0"/>
              </a:spcAft>
            </a:pPr>
            <a:endParaRPr kumimoji="1" lang="ko-KR" altLang="ko-KR" sz="1050" spc="-40" dirty="0">
              <a:solidFill>
                <a:schemeClr val="tx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28" name="Text Box 25"/>
          <p:cNvSpPr txBox="1"/>
          <p:nvPr/>
        </p:nvSpPr>
        <p:spPr>
          <a:xfrm>
            <a:off x="2649865" y="4372571"/>
            <a:ext cx="1440000" cy="57782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ts val="1400"/>
              </a:lnSpc>
              <a:spcAft>
                <a:spcPts val="0"/>
              </a:spcAft>
            </a:pPr>
            <a:r>
              <a:rPr kumimoji="1" lang="en-US" altLang="ko-KR" sz="100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   ① QR</a:t>
            </a:r>
            <a:r>
              <a:rPr kumimoji="1" lang="ko-KR" altLang="en-US" sz="100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코드 스캔  </a:t>
            </a:r>
            <a:r>
              <a:rPr kumimoji="1" lang="en-US" altLang="ko-KR" sz="100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 </a:t>
            </a:r>
          </a:p>
          <a:p>
            <a:pPr>
              <a:lnSpc>
                <a:spcPts val="1400"/>
              </a:lnSpc>
              <a:spcAft>
                <a:spcPts val="0"/>
              </a:spcAft>
            </a:pPr>
            <a:r>
              <a:rPr kumimoji="1" lang="en-US" altLang="ko-KR" sz="100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   ② </a:t>
            </a:r>
            <a:r>
              <a:rPr kumimoji="1" lang="ko-KR" altLang="en-US" sz="100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통장신규 클릭 </a:t>
            </a:r>
            <a:r>
              <a:rPr kumimoji="1" lang="en-US" altLang="ko-KR" sz="1000" spc="-40" dirty="0" smtClean="0">
                <a:solidFill>
                  <a:schemeClr val="tx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</a:p>
        </p:txBody>
      </p:sp>
      <p:sp>
        <p:nvSpPr>
          <p:cNvPr id="64" name="오른쪽 화살표 63"/>
          <p:cNvSpPr/>
          <p:nvPr/>
        </p:nvSpPr>
        <p:spPr>
          <a:xfrm>
            <a:off x="4124890" y="4442352"/>
            <a:ext cx="275242" cy="193959"/>
          </a:xfrm>
          <a:prstGeom prst="rightArrow">
            <a:avLst/>
          </a:prstGeom>
          <a:solidFill>
            <a:srgbClr val="FF0000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오른쪽 화살표 70"/>
          <p:cNvSpPr/>
          <p:nvPr/>
        </p:nvSpPr>
        <p:spPr>
          <a:xfrm>
            <a:off x="2414310" y="4441939"/>
            <a:ext cx="250220" cy="193959"/>
          </a:xfrm>
          <a:prstGeom prst="rightArrow">
            <a:avLst/>
          </a:prstGeom>
          <a:solidFill>
            <a:srgbClr val="FF0000"/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3" name="그림 62"/>
          <p:cNvPicPr>
            <a:picLocks noChangeAspect="1"/>
          </p:cNvPicPr>
          <p:nvPr/>
        </p:nvPicPr>
        <p:blipFill rotWithShape="1">
          <a:blip r:embed="rId3"/>
          <a:srcRect l="853" t="5380" r="93143" b="84190"/>
          <a:stretch/>
        </p:blipFill>
        <p:spPr>
          <a:xfrm>
            <a:off x="2974935" y="5057725"/>
            <a:ext cx="724734" cy="708207"/>
          </a:xfrm>
          <a:prstGeom prst="rect">
            <a:avLst/>
          </a:prstGeom>
        </p:spPr>
      </p:pic>
      <p:sp>
        <p:nvSpPr>
          <p:cNvPr id="53" name="직사각형 52"/>
          <p:cNvSpPr/>
          <p:nvPr/>
        </p:nvSpPr>
        <p:spPr>
          <a:xfrm>
            <a:off x="141037" y="9219310"/>
            <a:ext cx="6551865" cy="64603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TextBox 54"/>
          <p:cNvSpPr txBox="1"/>
          <p:nvPr/>
        </p:nvSpPr>
        <p:spPr>
          <a:xfrm>
            <a:off x="758910" y="9203966"/>
            <a:ext cx="60756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ko-KR" altLang="en-US" sz="2400" b="1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 전용  </a:t>
            </a:r>
            <a:r>
              <a:rPr kumimoji="1" lang="ko-KR" altLang="en-US" sz="2400" b="1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콜센터</a:t>
            </a:r>
            <a:r>
              <a:rPr kumimoji="1" lang="ko-KR" altLang="en-US" sz="2400" b="1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 운영       ☎  </a:t>
            </a:r>
            <a:r>
              <a:rPr kumimoji="1" lang="en-US" altLang="ko-KR" sz="2400" b="1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02-6023-8530 </a:t>
            </a:r>
            <a:endParaRPr kumimoji="1" lang="en-US" altLang="ko-KR" sz="2400" b="1" spc="-40" dirty="0" smtClean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pic>
        <p:nvPicPr>
          <p:cNvPr id="58" name="Picture 2" descr="C:\Users\c247\Desktop\2월\2월_Icon\20100212_클릭 멀티 아이콘(비토피티)\클릭 멀티 캐릭터 아이콘_0001\1\21_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6568" y="9278980"/>
            <a:ext cx="401506" cy="4711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3108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59423" y="1709562"/>
            <a:ext cx="6734860" cy="2540557"/>
            <a:chOff x="59423" y="773369"/>
            <a:chExt cx="6734860" cy="2540557"/>
          </a:xfrm>
        </p:grpSpPr>
        <p:grpSp>
          <p:nvGrpSpPr>
            <p:cNvPr id="17" name="그룹 16"/>
            <p:cNvGrpSpPr>
              <a:grpSpLocks/>
            </p:cNvGrpSpPr>
            <p:nvPr/>
          </p:nvGrpSpPr>
          <p:grpSpPr>
            <a:xfrm>
              <a:off x="1609983" y="775299"/>
              <a:ext cx="1782267" cy="2536696"/>
              <a:chOff x="4347688" y="-392400"/>
              <a:chExt cx="1913706" cy="5068268"/>
            </a:xfrm>
          </p:grpSpPr>
          <p:grpSp>
            <p:nvGrpSpPr>
              <p:cNvPr id="18" name="그룹 17"/>
              <p:cNvGrpSpPr/>
              <p:nvPr/>
            </p:nvGrpSpPr>
            <p:grpSpPr>
              <a:xfrm>
                <a:off x="4375859" y="2493287"/>
                <a:ext cx="1885535" cy="1150593"/>
                <a:chOff x="1703964" y="4249349"/>
                <a:chExt cx="1885535" cy="1150593"/>
              </a:xfrm>
            </p:grpSpPr>
            <p:grpSp>
              <p:nvGrpSpPr>
                <p:cNvPr id="76" name="그룹 75"/>
                <p:cNvGrpSpPr/>
                <p:nvPr/>
              </p:nvGrpSpPr>
              <p:grpSpPr>
                <a:xfrm>
                  <a:off x="1703964" y="4502869"/>
                  <a:ext cx="1885535" cy="287396"/>
                  <a:chOff x="917398" y="2040795"/>
                  <a:chExt cx="1885535" cy="287396"/>
                </a:xfrm>
              </p:grpSpPr>
              <p:grpSp>
                <p:nvGrpSpPr>
                  <p:cNvPr id="90" name="그룹 89"/>
                  <p:cNvGrpSpPr/>
                  <p:nvPr/>
                </p:nvGrpSpPr>
                <p:grpSpPr>
                  <a:xfrm>
                    <a:off x="930933" y="2076191"/>
                    <a:ext cx="1872000" cy="252000"/>
                    <a:chOff x="1039574" y="4591730"/>
                    <a:chExt cx="1872000" cy="252000"/>
                  </a:xfrm>
                </p:grpSpPr>
                <p:sp>
                  <p:nvSpPr>
                    <p:cNvPr id="92" name="직사각형 91"/>
                    <p:cNvSpPr/>
                    <p:nvPr/>
                  </p:nvSpPr>
                  <p:spPr>
                    <a:xfrm>
                      <a:off x="1039574" y="4591730"/>
                      <a:ext cx="1872000" cy="252000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6350"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lIns="86400" tIns="0" rIns="86400" bIns="0" rtlCol="0" anchor="ctr"/>
                    <a:lstStyle/>
                    <a:p>
                      <a:r>
                        <a:rPr lang="ko-KR" altLang="en-US" sz="500" b="1" dirty="0">
                          <a:solidFill>
                            <a:schemeClr val="tx1"/>
                          </a:solidFill>
                        </a:rPr>
                        <a:t>우대서비스</a:t>
                      </a:r>
                    </a:p>
                  </p:txBody>
                </p:sp>
                <p:pic>
                  <p:nvPicPr>
                    <p:cNvPr id="93" name="그림 92"/>
                    <p:cNvPicPr>
                      <a:picLocks noChangeAspect="1"/>
                    </p:cNvPicPr>
                    <p:nvPr/>
                  </p:nvPicPr>
                  <p:blipFill>
                    <a:blip r:embed="rId3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2728718" y="4690730"/>
                      <a:ext cx="88364" cy="54000"/>
                    </a:xfrm>
                    <a:prstGeom prst="rect">
                      <a:avLst/>
                    </a:prstGeom>
                    <a:ln>
                      <a:noFill/>
                    </a:ln>
                  </p:spPr>
                </p:pic>
              </p:grpSp>
              <p:sp>
                <p:nvSpPr>
                  <p:cNvPr id="91" name="직사각형 90"/>
                  <p:cNvSpPr/>
                  <p:nvPr/>
                </p:nvSpPr>
                <p:spPr>
                  <a:xfrm>
                    <a:off x="917398" y="2040795"/>
                    <a:ext cx="1872000" cy="36000"/>
                  </a:xfrm>
                  <a:prstGeom prst="rect">
                    <a:avLst/>
                  </a:prstGeom>
                  <a:solidFill>
                    <a:srgbClr val="F2F2F2"/>
                  </a:solidFill>
                  <a:ln w="3175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endParaRPr lang="ko-KR" altLang="en-US" sz="73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j-ea"/>
                      <a:ea typeface="+mj-ea"/>
                    </a:endParaRPr>
                  </a:p>
                </p:txBody>
              </p:sp>
            </p:grpSp>
            <p:grpSp>
              <p:nvGrpSpPr>
                <p:cNvPr id="77" name="그룹 76"/>
                <p:cNvGrpSpPr/>
                <p:nvPr/>
              </p:nvGrpSpPr>
              <p:grpSpPr>
                <a:xfrm>
                  <a:off x="1703964" y="4795706"/>
                  <a:ext cx="1885535" cy="287396"/>
                  <a:chOff x="917398" y="2040795"/>
                  <a:chExt cx="1885535" cy="287396"/>
                </a:xfrm>
              </p:grpSpPr>
              <p:grpSp>
                <p:nvGrpSpPr>
                  <p:cNvPr id="86" name="그룹 85"/>
                  <p:cNvGrpSpPr/>
                  <p:nvPr/>
                </p:nvGrpSpPr>
                <p:grpSpPr>
                  <a:xfrm>
                    <a:off x="930933" y="2076191"/>
                    <a:ext cx="1872000" cy="252000"/>
                    <a:chOff x="1039574" y="4591730"/>
                    <a:chExt cx="1872000" cy="252000"/>
                  </a:xfrm>
                </p:grpSpPr>
                <p:sp>
                  <p:nvSpPr>
                    <p:cNvPr id="88" name="직사각형 87"/>
                    <p:cNvSpPr/>
                    <p:nvPr/>
                  </p:nvSpPr>
                  <p:spPr>
                    <a:xfrm>
                      <a:off x="1039574" y="4591730"/>
                      <a:ext cx="1872000" cy="252000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6350"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lIns="86400" tIns="0" rIns="86400" bIns="0" rtlCol="0" anchor="ctr"/>
                    <a:lstStyle/>
                    <a:p>
                      <a:r>
                        <a:rPr lang="ko-KR" altLang="en-US" sz="500" b="1" dirty="0">
                          <a:solidFill>
                            <a:schemeClr val="tx1"/>
                          </a:solidFill>
                        </a:rPr>
                        <a:t>기타사항</a:t>
                      </a:r>
                    </a:p>
                  </p:txBody>
                </p:sp>
                <p:pic>
                  <p:nvPicPr>
                    <p:cNvPr id="89" name="그림 88"/>
                    <p:cNvPicPr>
                      <a:picLocks noChangeAspect="1"/>
                    </p:cNvPicPr>
                    <p:nvPr/>
                  </p:nvPicPr>
                  <p:blipFill>
                    <a:blip r:embed="rId3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2728718" y="4690730"/>
                      <a:ext cx="88364" cy="54000"/>
                    </a:xfrm>
                    <a:prstGeom prst="rect">
                      <a:avLst/>
                    </a:prstGeom>
                    <a:ln>
                      <a:noFill/>
                    </a:ln>
                  </p:spPr>
                </p:pic>
              </p:grpSp>
              <p:sp>
                <p:nvSpPr>
                  <p:cNvPr id="87" name="직사각형 86"/>
                  <p:cNvSpPr/>
                  <p:nvPr/>
                </p:nvSpPr>
                <p:spPr>
                  <a:xfrm>
                    <a:off x="917398" y="2040795"/>
                    <a:ext cx="1872000" cy="36000"/>
                  </a:xfrm>
                  <a:prstGeom prst="rect">
                    <a:avLst/>
                  </a:prstGeom>
                  <a:solidFill>
                    <a:srgbClr val="F2F2F2"/>
                  </a:solidFill>
                  <a:ln w="3175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endParaRPr lang="ko-KR" altLang="en-US" sz="73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j-ea"/>
                      <a:ea typeface="+mj-ea"/>
                    </a:endParaRPr>
                  </a:p>
                </p:txBody>
              </p:sp>
            </p:grpSp>
            <p:grpSp>
              <p:nvGrpSpPr>
                <p:cNvPr id="78" name="그룹 77"/>
                <p:cNvGrpSpPr/>
                <p:nvPr/>
              </p:nvGrpSpPr>
              <p:grpSpPr>
                <a:xfrm>
                  <a:off x="1717499" y="5116448"/>
                  <a:ext cx="1872000" cy="252000"/>
                  <a:chOff x="1039574" y="4591730"/>
                  <a:chExt cx="1872000" cy="252000"/>
                </a:xfrm>
              </p:grpSpPr>
              <p:sp>
                <p:nvSpPr>
                  <p:cNvPr id="84" name="직사각형 83"/>
                  <p:cNvSpPr/>
                  <p:nvPr/>
                </p:nvSpPr>
                <p:spPr>
                  <a:xfrm>
                    <a:off x="1039574" y="4591730"/>
                    <a:ext cx="1872000" cy="252000"/>
                  </a:xfrm>
                  <a:prstGeom prst="rect">
                    <a:avLst/>
                  </a:prstGeom>
                  <a:solidFill>
                    <a:schemeClr val="bg1"/>
                  </a:solidFill>
                  <a:ln w="635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86400" tIns="0" rIns="86400" bIns="0" rtlCol="0" anchor="ctr"/>
                  <a:lstStyle/>
                  <a:p>
                    <a:r>
                      <a:rPr lang="ko-KR" altLang="en-US" sz="500" b="1" dirty="0">
                        <a:solidFill>
                          <a:schemeClr val="tx1"/>
                        </a:solidFill>
                      </a:rPr>
                      <a:t>약관 및 상품 설명서</a:t>
                    </a:r>
                  </a:p>
                </p:txBody>
              </p:sp>
              <p:pic>
                <p:nvPicPr>
                  <p:cNvPr id="85" name="그림 84"/>
                  <p:cNvPicPr>
                    <a:picLocks noChangeAspect="1"/>
                  </p:cNvPicPr>
                  <p:nvPr/>
                </p:nvPicPr>
                <p:blipFill>
                  <a:blip r:embed="rId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728718" y="4690730"/>
                    <a:ext cx="88364" cy="54000"/>
                  </a:xfrm>
                  <a:prstGeom prst="rect">
                    <a:avLst/>
                  </a:prstGeom>
                  <a:ln>
                    <a:noFill/>
                  </a:ln>
                </p:spPr>
              </p:pic>
            </p:grpSp>
            <p:sp>
              <p:nvSpPr>
                <p:cNvPr id="79" name="직사각형 78"/>
                <p:cNvSpPr/>
                <p:nvPr/>
              </p:nvSpPr>
              <p:spPr>
                <a:xfrm>
                  <a:off x="1703964" y="5081052"/>
                  <a:ext cx="1872000" cy="36000"/>
                </a:xfrm>
                <a:prstGeom prst="rect">
                  <a:avLst/>
                </a:prstGeom>
                <a:solidFill>
                  <a:srgbClr val="F2F2F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ko-KR" altLang="en-US" sz="73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  <p:grpSp>
              <p:nvGrpSpPr>
                <p:cNvPr id="80" name="그룹 79"/>
                <p:cNvGrpSpPr/>
                <p:nvPr/>
              </p:nvGrpSpPr>
              <p:grpSpPr>
                <a:xfrm>
                  <a:off x="1717499" y="4249349"/>
                  <a:ext cx="1872000" cy="252000"/>
                  <a:chOff x="1039574" y="4591730"/>
                  <a:chExt cx="1872000" cy="252000"/>
                </a:xfrm>
              </p:grpSpPr>
              <p:sp>
                <p:nvSpPr>
                  <p:cNvPr id="82" name="직사각형 81"/>
                  <p:cNvSpPr/>
                  <p:nvPr/>
                </p:nvSpPr>
                <p:spPr>
                  <a:xfrm>
                    <a:off x="1039574" y="4591730"/>
                    <a:ext cx="1872000" cy="252000"/>
                  </a:xfrm>
                  <a:prstGeom prst="rect">
                    <a:avLst/>
                  </a:prstGeom>
                  <a:solidFill>
                    <a:schemeClr val="bg1"/>
                  </a:solidFill>
                  <a:ln w="635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86400" tIns="0" rIns="86400" bIns="0" rtlCol="0" anchor="ctr"/>
                  <a:lstStyle/>
                  <a:p>
                    <a:r>
                      <a:rPr lang="ko-KR" altLang="en-US" sz="500" b="1" dirty="0">
                        <a:solidFill>
                          <a:schemeClr val="tx1"/>
                        </a:solidFill>
                      </a:rPr>
                      <a:t>상품개요</a:t>
                    </a:r>
                  </a:p>
                </p:txBody>
              </p:sp>
              <p:pic>
                <p:nvPicPr>
                  <p:cNvPr id="83" name="그림 82"/>
                  <p:cNvPicPr>
                    <a:picLocks noChangeAspect="1"/>
                  </p:cNvPicPr>
                  <p:nvPr/>
                </p:nvPicPr>
                <p:blipFill>
                  <a:blip r:embed="rId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728718" y="4690730"/>
                    <a:ext cx="88364" cy="54000"/>
                  </a:xfrm>
                  <a:prstGeom prst="rect">
                    <a:avLst/>
                  </a:prstGeom>
                  <a:ln>
                    <a:noFill/>
                  </a:ln>
                </p:spPr>
              </p:pic>
            </p:grpSp>
            <p:sp>
              <p:nvSpPr>
                <p:cNvPr id="81" name="직사각형 80"/>
                <p:cNvSpPr/>
                <p:nvPr/>
              </p:nvSpPr>
              <p:spPr>
                <a:xfrm>
                  <a:off x="1703964" y="5363942"/>
                  <a:ext cx="1872000" cy="36000"/>
                </a:xfrm>
                <a:prstGeom prst="rect">
                  <a:avLst/>
                </a:prstGeom>
                <a:solidFill>
                  <a:srgbClr val="F2F2F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ko-KR" altLang="en-US" sz="73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</p:grpSp>
          <p:grpSp>
            <p:nvGrpSpPr>
              <p:cNvPr id="19" name="그룹 18"/>
              <p:cNvGrpSpPr/>
              <p:nvPr/>
            </p:nvGrpSpPr>
            <p:grpSpPr>
              <a:xfrm>
                <a:off x="4375859" y="3973351"/>
                <a:ext cx="1872000" cy="418572"/>
                <a:chOff x="3966405" y="5957363"/>
                <a:chExt cx="1872000" cy="418572"/>
              </a:xfrm>
            </p:grpSpPr>
            <p:sp>
              <p:nvSpPr>
                <p:cNvPr id="65" name="TextBox 64"/>
                <p:cNvSpPr txBox="1"/>
                <p:nvPr/>
              </p:nvSpPr>
              <p:spPr>
                <a:xfrm>
                  <a:off x="4215849" y="6265384"/>
                  <a:ext cx="207098" cy="108325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t">
                  <a:spAutoFit/>
                </a:bodyPr>
                <a:lstStyle/>
                <a:p>
                  <a:pPr algn="ctr"/>
                  <a:r>
                    <a:rPr lang="ko-KR" altLang="en-US" sz="400" spc="-7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j-ea"/>
                      <a:ea typeface="+mj-ea"/>
                    </a:rPr>
                    <a:t>전화 상담</a:t>
                  </a:r>
                  <a:endParaRPr lang="ko-KR" altLang="en-US" sz="400" spc="-7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66" name="TextBox 65"/>
                <p:cNvSpPr txBox="1"/>
                <p:nvPr/>
              </p:nvSpPr>
              <p:spPr>
                <a:xfrm>
                  <a:off x="4811503" y="6265384"/>
                  <a:ext cx="207098" cy="108325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t">
                  <a:spAutoFit/>
                </a:bodyPr>
                <a:lstStyle/>
                <a:p>
                  <a:pPr algn="ctr"/>
                  <a:r>
                    <a:rPr lang="ko-KR" altLang="en-US" sz="400" spc="-7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j-ea"/>
                      <a:ea typeface="+mj-ea"/>
                    </a:rPr>
                    <a:t>챗봇 </a:t>
                  </a:r>
                  <a:r>
                    <a:rPr lang="ko-KR" altLang="en-US" sz="400" spc="-7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j-ea"/>
                      <a:ea typeface="+mj-ea"/>
                    </a:rPr>
                    <a:t>상담</a:t>
                  </a:r>
                </a:p>
              </p:txBody>
            </p:sp>
            <p:sp>
              <p:nvSpPr>
                <p:cNvPr id="67" name="TextBox 66"/>
                <p:cNvSpPr txBox="1"/>
                <p:nvPr/>
              </p:nvSpPr>
              <p:spPr>
                <a:xfrm>
                  <a:off x="5405818" y="6267610"/>
                  <a:ext cx="203367" cy="108325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t">
                  <a:spAutoFit/>
                </a:bodyPr>
                <a:lstStyle/>
                <a:p>
                  <a:pPr algn="ctr"/>
                  <a:r>
                    <a:rPr lang="en-US" altLang="ko-KR" sz="400" spc="-7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j-ea"/>
                      <a:ea typeface="+mj-ea"/>
                    </a:rPr>
                    <a:t>AR</a:t>
                  </a:r>
                  <a:r>
                    <a:rPr lang="ko-KR" altLang="en-US" sz="400" spc="-7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j-ea"/>
                      <a:ea typeface="+mj-ea"/>
                    </a:rPr>
                    <a:t>브로셔</a:t>
                  </a:r>
                </a:p>
              </p:txBody>
            </p:sp>
            <p:cxnSp>
              <p:nvCxnSpPr>
                <p:cNvPr id="68" name="직선 연결선 67"/>
                <p:cNvCxnSpPr/>
                <p:nvPr/>
              </p:nvCxnSpPr>
              <p:spPr>
                <a:xfrm>
                  <a:off x="3966405" y="5957363"/>
                  <a:ext cx="1872000" cy="0"/>
                </a:xfrm>
                <a:prstGeom prst="line">
                  <a:avLst/>
                </a:prstGeom>
                <a:ln w="3175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직선 연결선 68"/>
                <p:cNvCxnSpPr/>
                <p:nvPr/>
              </p:nvCxnSpPr>
              <p:spPr>
                <a:xfrm>
                  <a:off x="4617225" y="6078661"/>
                  <a:ext cx="0" cy="288000"/>
                </a:xfrm>
                <a:prstGeom prst="line">
                  <a:avLst/>
                </a:prstGeom>
                <a:ln w="3175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" name="직선 연결선 69"/>
                <p:cNvCxnSpPr/>
                <p:nvPr/>
              </p:nvCxnSpPr>
              <p:spPr>
                <a:xfrm>
                  <a:off x="5212881" y="6078661"/>
                  <a:ext cx="0" cy="288000"/>
                </a:xfrm>
                <a:prstGeom prst="line">
                  <a:avLst/>
                </a:prstGeom>
                <a:ln w="3175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1" name="자유형 70"/>
                <p:cNvSpPr/>
                <p:nvPr/>
              </p:nvSpPr>
              <p:spPr>
                <a:xfrm>
                  <a:off x="5442228" y="6074633"/>
                  <a:ext cx="133538" cy="138833"/>
                </a:xfrm>
                <a:custGeom>
                  <a:avLst/>
                  <a:gdLst>
                    <a:gd name="connsiteX0" fmla="*/ 0 w 199670"/>
                    <a:gd name="connsiteY0" fmla="*/ 49659 h 207586"/>
                    <a:gd name="connsiteX1" fmla="*/ 99926 w 199670"/>
                    <a:gd name="connsiteY1" fmla="*/ 98393 h 207586"/>
                    <a:gd name="connsiteX2" fmla="*/ 99926 w 199670"/>
                    <a:gd name="connsiteY2" fmla="*/ 207295 h 207586"/>
                    <a:gd name="connsiteX3" fmla="*/ 0 w 199670"/>
                    <a:gd name="connsiteY3" fmla="*/ 158561 h 207586"/>
                    <a:gd name="connsiteX4" fmla="*/ 199670 w 199670"/>
                    <a:gd name="connsiteY4" fmla="*/ 49511 h 207586"/>
                    <a:gd name="connsiteX5" fmla="*/ 199670 w 199670"/>
                    <a:gd name="connsiteY5" fmla="*/ 159113 h 207586"/>
                    <a:gd name="connsiteX6" fmla="*/ 100146 w 199670"/>
                    <a:gd name="connsiteY6" fmla="*/ 207586 h 207586"/>
                    <a:gd name="connsiteX7" fmla="*/ 100146 w 199670"/>
                    <a:gd name="connsiteY7" fmla="*/ 97984 h 207586"/>
                    <a:gd name="connsiteX8" fmla="*/ 99835 w 199670"/>
                    <a:gd name="connsiteY8" fmla="*/ 0 h 207586"/>
                    <a:gd name="connsiteX9" fmla="*/ 199669 w 199670"/>
                    <a:gd name="connsiteY9" fmla="*/ 48517 h 207586"/>
                    <a:gd name="connsiteX10" fmla="*/ 99835 w 199670"/>
                    <a:gd name="connsiteY10" fmla="*/ 97034 h 207586"/>
                    <a:gd name="connsiteX11" fmla="*/ 1 w 199670"/>
                    <a:gd name="connsiteY11" fmla="*/ 48517 h 2075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99670" h="207586">
                      <a:moveTo>
                        <a:pt x="0" y="49659"/>
                      </a:moveTo>
                      <a:lnTo>
                        <a:pt x="99926" y="98393"/>
                      </a:lnTo>
                      <a:lnTo>
                        <a:pt x="99926" y="207295"/>
                      </a:lnTo>
                      <a:lnTo>
                        <a:pt x="0" y="158561"/>
                      </a:lnTo>
                      <a:close/>
                      <a:moveTo>
                        <a:pt x="199670" y="49511"/>
                      </a:moveTo>
                      <a:lnTo>
                        <a:pt x="199670" y="159113"/>
                      </a:lnTo>
                      <a:lnTo>
                        <a:pt x="100146" y="207586"/>
                      </a:lnTo>
                      <a:lnTo>
                        <a:pt x="100146" y="97984"/>
                      </a:lnTo>
                      <a:close/>
                      <a:moveTo>
                        <a:pt x="99835" y="0"/>
                      </a:moveTo>
                      <a:lnTo>
                        <a:pt x="199669" y="48517"/>
                      </a:lnTo>
                      <a:lnTo>
                        <a:pt x="99835" y="97034"/>
                      </a:lnTo>
                      <a:lnTo>
                        <a:pt x="1" y="4851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2" name="모서리가 둥근 사각형 설명선 71"/>
                <p:cNvSpPr/>
                <p:nvPr/>
              </p:nvSpPr>
              <p:spPr>
                <a:xfrm>
                  <a:off x="4864370" y="6083955"/>
                  <a:ext cx="109573" cy="94337"/>
                </a:xfrm>
                <a:prstGeom prst="wedgeRoundRectCallout">
                  <a:avLst>
                    <a:gd name="adj1" fmla="val 7606"/>
                    <a:gd name="adj2" fmla="val 72421"/>
                    <a:gd name="adj3" fmla="val 16667"/>
                  </a:avLst>
                </a:prstGeom>
                <a:solidFill>
                  <a:schemeClr val="bg1"/>
                </a:solidFill>
                <a:ln w="9525">
                  <a:solidFill>
                    <a:schemeClr val="tx1">
                      <a:lumMod val="50000"/>
                      <a:lumOff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3" name="직사각형 72"/>
                <p:cNvSpPr/>
                <p:nvPr/>
              </p:nvSpPr>
              <p:spPr>
                <a:xfrm>
                  <a:off x="4804872" y="6104401"/>
                  <a:ext cx="153903" cy="60313"/>
                </a:xfrm>
                <a:prstGeom prst="rect">
                  <a:avLst/>
                </a:prstGeom>
                <a:solidFill>
                  <a:schemeClr val="bg1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ko-KR" altLang="en-US" sz="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74" name="TextBox 73"/>
                <p:cNvSpPr txBox="1"/>
                <p:nvPr/>
              </p:nvSpPr>
              <p:spPr>
                <a:xfrm>
                  <a:off x="4820041" y="6112124"/>
                  <a:ext cx="137859" cy="40109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none" lIns="36000" tIns="36000" rIns="36000" bIns="36000" numCol="1" rtlCol="0" anchor="t">
                  <a:prstTxWarp prst="textPlain">
                    <a:avLst/>
                  </a:prstTxWarp>
                  <a:spAutoFit/>
                </a:bodyPr>
                <a:lstStyle/>
                <a:p>
                  <a:r>
                    <a:rPr lang="en-US" altLang="ko-KR" sz="650" spc="-7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j-ea"/>
                      <a:ea typeface="+mj-ea"/>
                    </a:rPr>
                    <a:t>orora</a:t>
                  </a:r>
                  <a:endParaRPr lang="ko-KR" altLang="en-US" sz="650" spc="-7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75" name="자유형 74"/>
                <p:cNvSpPr/>
                <p:nvPr/>
              </p:nvSpPr>
              <p:spPr>
                <a:xfrm rot="600000">
                  <a:off x="4252813" y="6090391"/>
                  <a:ext cx="133167" cy="121668"/>
                </a:xfrm>
                <a:custGeom>
                  <a:avLst/>
                  <a:gdLst>
                    <a:gd name="connsiteX0" fmla="*/ 56779 w 503581"/>
                    <a:gd name="connsiteY0" fmla="*/ 1 h 460096"/>
                    <a:gd name="connsiteX1" fmla="*/ 163935 w 503581"/>
                    <a:gd name="connsiteY1" fmla="*/ 100013 h 460096"/>
                    <a:gd name="connsiteX2" fmla="*/ 122858 w 503581"/>
                    <a:gd name="connsiteY2" fmla="*/ 143025 h 460096"/>
                    <a:gd name="connsiteX3" fmla="*/ 102412 w 503581"/>
                    <a:gd name="connsiteY3" fmla="*/ 153124 h 460096"/>
                    <a:gd name="connsiteX4" fmla="*/ 349120 w 503581"/>
                    <a:gd name="connsiteY4" fmla="*/ 358132 h 460096"/>
                    <a:gd name="connsiteX5" fmla="*/ 358622 w 503581"/>
                    <a:gd name="connsiteY5" fmla="*/ 332515 h 460096"/>
                    <a:gd name="connsiteX6" fmla="*/ 396425 w 503581"/>
                    <a:gd name="connsiteY6" fmla="*/ 291587 h 460096"/>
                    <a:gd name="connsiteX7" fmla="*/ 503581 w 503581"/>
                    <a:gd name="connsiteY7" fmla="*/ 391599 h 460096"/>
                    <a:gd name="connsiteX8" fmla="*/ 428571 w 503581"/>
                    <a:gd name="connsiteY8" fmla="*/ 451372 h 460096"/>
                    <a:gd name="connsiteX9" fmla="*/ 415578 w 503581"/>
                    <a:gd name="connsiteY9" fmla="*/ 454647 h 460096"/>
                    <a:gd name="connsiteX10" fmla="*/ 402743 w 503581"/>
                    <a:gd name="connsiteY10" fmla="*/ 458598 h 460096"/>
                    <a:gd name="connsiteX11" fmla="*/ 147613 w 503581"/>
                    <a:gd name="connsiteY11" fmla="*/ 353694 h 460096"/>
                    <a:gd name="connsiteX12" fmla="*/ 0 w 503581"/>
                    <a:gd name="connsiteY12" fmla="*/ 120657 h 460096"/>
                    <a:gd name="connsiteX13" fmla="*/ 2192 w 503581"/>
                    <a:gd name="connsiteY13" fmla="*/ 103077 h 460096"/>
                    <a:gd name="connsiteX14" fmla="*/ 2010 w 503581"/>
                    <a:gd name="connsiteY14" fmla="*/ 102395 h 460096"/>
                    <a:gd name="connsiteX15" fmla="*/ 3222 w 503581"/>
                    <a:gd name="connsiteY15" fmla="*/ 94820 h 460096"/>
                    <a:gd name="connsiteX16" fmla="*/ 3788 w 503581"/>
                    <a:gd name="connsiteY16" fmla="*/ 90281 h 460096"/>
                    <a:gd name="connsiteX17" fmla="*/ 4017 w 503581"/>
                    <a:gd name="connsiteY17" fmla="*/ 89852 h 460096"/>
                    <a:gd name="connsiteX18" fmla="*/ 6437 w 503581"/>
                    <a:gd name="connsiteY18" fmla="*/ 74732 h 460096"/>
                    <a:gd name="connsiteX19" fmla="*/ 56779 w 503581"/>
                    <a:gd name="connsiteY19" fmla="*/ 1 h 4600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503581" h="460096">
                      <a:moveTo>
                        <a:pt x="56779" y="1"/>
                      </a:moveTo>
                      <a:cubicBezTo>
                        <a:pt x="83766" y="-396"/>
                        <a:pt x="163934" y="73819"/>
                        <a:pt x="163935" y="100013"/>
                      </a:cubicBezTo>
                      <a:cubicBezTo>
                        <a:pt x="163935" y="113110"/>
                        <a:pt x="145083" y="129680"/>
                        <a:pt x="122858" y="143025"/>
                      </a:cubicBezTo>
                      <a:lnTo>
                        <a:pt x="102412" y="153124"/>
                      </a:lnTo>
                      <a:lnTo>
                        <a:pt x="349120" y="358132"/>
                      </a:lnTo>
                      <a:lnTo>
                        <a:pt x="358622" y="332515"/>
                      </a:lnTo>
                      <a:cubicBezTo>
                        <a:pt x="369041" y="310439"/>
                        <a:pt x="382932" y="291786"/>
                        <a:pt x="396425" y="291587"/>
                      </a:cubicBezTo>
                      <a:cubicBezTo>
                        <a:pt x="423412" y="291190"/>
                        <a:pt x="503581" y="365405"/>
                        <a:pt x="503581" y="391599"/>
                      </a:cubicBezTo>
                      <a:cubicBezTo>
                        <a:pt x="503581" y="411245"/>
                        <a:pt x="461165" y="438703"/>
                        <a:pt x="428571" y="451372"/>
                      </a:cubicBezTo>
                      <a:lnTo>
                        <a:pt x="415578" y="454647"/>
                      </a:lnTo>
                      <a:lnTo>
                        <a:pt x="402743" y="458598"/>
                      </a:lnTo>
                      <a:cubicBezTo>
                        <a:pt x="337974" y="468408"/>
                        <a:pt x="238137" y="429653"/>
                        <a:pt x="147613" y="353694"/>
                      </a:cubicBezTo>
                      <a:cubicBezTo>
                        <a:pt x="57088" y="277735"/>
                        <a:pt x="1586" y="186145"/>
                        <a:pt x="0" y="120657"/>
                      </a:cubicBezTo>
                      <a:lnTo>
                        <a:pt x="2192" y="103077"/>
                      </a:lnTo>
                      <a:lnTo>
                        <a:pt x="2010" y="102395"/>
                      </a:lnTo>
                      <a:lnTo>
                        <a:pt x="3222" y="94820"/>
                      </a:lnTo>
                      <a:lnTo>
                        <a:pt x="3788" y="90281"/>
                      </a:lnTo>
                      <a:lnTo>
                        <a:pt x="4017" y="89852"/>
                      </a:lnTo>
                      <a:lnTo>
                        <a:pt x="6437" y="74732"/>
                      </a:lnTo>
                      <a:cubicBezTo>
                        <a:pt x="15404" y="42120"/>
                        <a:pt x="36538" y="299"/>
                        <a:pt x="56779" y="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20" name="그룹 19"/>
              <p:cNvGrpSpPr/>
              <p:nvPr/>
            </p:nvGrpSpPr>
            <p:grpSpPr>
              <a:xfrm>
                <a:off x="4375861" y="-392400"/>
                <a:ext cx="1872000" cy="392400"/>
                <a:chOff x="2741669" y="1238637"/>
                <a:chExt cx="1872000" cy="392400"/>
              </a:xfrm>
            </p:grpSpPr>
            <p:sp>
              <p:nvSpPr>
                <p:cNvPr id="46" name="직사각형 45"/>
                <p:cNvSpPr/>
                <p:nvPr/>
              </p:nvSpPr>
              <p:spPr>
                <a:xfrm>
                  <a:off x="2741669" y="1238637"/>
                  <a:ext cx="1872000" cy="392400"/>
                </a:xfrm>
                <a:prstGeom prst="rect">
                  <a:avLst/>
                </a:prstGeom>
                <a:solidFill>
                  <a:schemeClr val="bg1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108000" rIns="0" bIns="0" rtlCol="0" anchor="ctr"/>
                <a:lstStyle/>
                <a:p>
                  <a:pPr algn="ctr"/>
                  <a:r>
                    <a:rPr lang="ko-KR" altLang="en-US" sz="750" b="1" spc="-80" dirty="0">
                      <a:solidFill>
                        <a:schemeClr val="tx1"/>
                      </a:solidFill>
                      <a:latin typeface="+mj-ea"/>
                      <a:ea typeface="+mj-ea"/>
                    </a:rPr>
                    <a:t>입출금 통장</a:t>
                  </a:r>
                </a:p>
              </p:txBody>
            </p:sp>
            <p:sp>
              <p:nvSpPr>
                <p:cNvPr id="47" name="자유형 46"/>
                <p:cNvSpPr>
                  <a:spLocks noChangeAspect="1"/>
                </p:cNvSpPr>
                <p:nvPr/>
              </p:nvSpPr>
              <p:spPr>
                <a:xfrm>
                  <a:off x="4442352" y="1463157"/>
                  <a:ext cx="80566" cy="75600"/>
                </a:xfrm>
                <a:custGeom>
                  <a:avLst/>
                  <a:gdLst>
                    <a:gd name="connsiteX0" fmla="*/ 0 w 86400"/>
                    <a:gd name="connsiteY0" fmla="*/ 66675 h 81075"/>
                    <a:gd name="connsiteX1" fmla="*/ 86400 w 86400"/>
                    <a:gd name="connsiteY1" fmla="*/ 66675 h 81075"/>
                    <a:gd name="connsiteX2" fmla="*/ 86400 w 86400"/>
                    <a:gd name="connsiteY2" fmla="*/ 81075 h 81075"/>
                    <a:gd name="connsiteX3" fmla="*/ 0 w 86400"/>
                    <a:gd name="connsiteY3" fmla="*/ 81075 h 81075"/>
                    <a:gd name="connsiteX4" fmla="*/ 0 w 86400"/>
                    <a:gd name="connsiteY4" fmla="*/ 33338 h 81075"/>
                    <a:gd name="connsiteX5" fmla="*/ 86400 w 86400"/>
                    <a:gd name="connsiteY5" fmla="*/ 33338 h 81075"/>
                    <a:gd name="connsiteX6" fmla="*/ 86400 w 86400"/>
                    <a:gd name="connsiteY6" fmla="*/ 47738 h 81075"/>
                    <a:gd name="connsiteX7" fmla="*/ 0 w 86400"/>
                    <a:gd name="connsiteY7" fmla="*/ 47738 h 81075"/>
                    <a:gd name="connsiteX8" fmla="*/ 0 w 86400"/>
                    <a:gd name="connsiteY8" fmla="*/ 0 h 81075"/>
                    <a:gd name="connsiteX9" fmla="*/ 86400 w 86400"/>
                    <a:gd name="connsiteY9" fmla="*/ 0 h 81075"/>
                    <a:gd name="connsiteX10" fmla="*/ 86400 w 86400"/>
                    <a:gd name="connsiteY10" fmla="*/ 14400 h 81075"/>
                    <a:gd name="connsiteX11" fmla="*/ 0 w 86400"/>
                    <a:gd name="connsiteY11" fmla="*/ 14400 h 810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86400" h="81075">
                      <a:moveTo>
                        <a:pt x="0" y="66675"/>
                      </a:moveTo>
                      <a:lnTo>
                        <a:pt x="86400" y="66675"/>
                      </a:lnTo>
                      <a:lnTo>
                        <a:pt x="86400" y="81075"/>
                      </a:lnTo>
                      <a:lnTo>
                        <a:pt x="0" y="81075"/>
                      </a:lnTo>
                      <a:close/>
                      <a:moveTo>
                        <a:pt x="0" y="33338"/>
                      </a:moveTo>
                      <a:lnTo>
                        <a:pt x="86400" y="33338"/>
                      </a:lnTo>
                      <a:lnTo>
                        <a:pt x="86400" y="47738"/>
                      </a:lnTo>
                      <a:lnTo>
                        <a:pt x="0" y="47738"/>
                      </a:lnTo>
                      <a:close/>
                      <a:moveTo>
                        <a:pt x="0" y="0"/>
                      </a:moveTo>
                      <a:lnTo>
                        <a:pt x="86400" y="0"/>
                      </a:lnTo>
                      <a:lnTo>
                        <a:pt x="86400" y="14400"/>
                      </a:lnTo>
                      <a:lnTo>
                        <a:pt x="0" y="14400"/>
                      </a:lnTo>
                      <a:close/>
                    </a:path>
                  </a:pathLst>
                </a:custGeom>
                <a:solidFill>
                  <a:schemeClr val="tx1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ko-KR" altLang="en-US" sz="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48" name="자유형 47"/>
                <p:cNvSpPr>
                  <a:spLocks noChangeAspect="1"/>
                </p:cNvSpPr>
                <p:nvPr/>
              </p:nvSpPr>
              <p:spPr>
                <a:xfrm rot="13500000">
                  <a:off x="2845697" y="1476707"/>
                  <a:ext cx="60144" cy="61200"/>
                </a:xfrm>
                <a:custGeom>
                  <a:avLst/>
                  <a:gdLst>
                    <a:gd name="connsiteX0" fmla="*/ 359116 w 360000"/>
                    <a:gd name="connsiteY0" fmla="*/ 366318 h 366318"/>
                    <a:gd name="connsiteX1" fmla="*/ 279916 w 360000"/>
                    <a:gd name="connsiteY1" fmla="*/ 366318 h 366318"/>
                    <a:gd name="connsiteX2" fmla="*/ 279916 w 360000"/>
                    <a:gd name="connsiteY2" fmla="*/ 79200 h 366318"/>
                    <a:gd name="connsiteX3" fmla="*/ 0 w 360000"/>
                    <a:gd name="connsiteY3" fmla="*/ 79200 h 366318"/>
                    <a:gd name="connsiteX4" fmla="*/ 0 w 360000"/>
                    <a:gd name="connsiteY4" fmla="*/ 0 h 366318"/>
                    <a:gd name="connsiteX5" fmla="*/ 360000 w 360000"/>
                    <a:gd name="connsiteY5" fmla="*/ 0 h 366318"/>
                    <a:gd name="connsiteX6" fmla="*/ 360000 w 360000"/>
                    <a:gd name="connsiteY6" fmla="*/ 79200 h 366318"/>
                    <a:gd name="connsiteX7" fmla="*/ 359116 w 360000"/>
                    <a:gd name="connsiteY7" fmla="*/ 79200 h 3663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60000" h="366318">
                      <a:moveTo>
                        <a:pt x="359116" y="366318"/>
                      </a:moveTo>
                      <a:lnTo>
                        <a:pt x="279916" y="366318"/>
                      </a:lnTo>
                      <a:lnTo>
                        <a:pt x="279916" y="79200"/>
                      </a:lnTo>
                      <a:lnTo>
                        <a:pt x="0" y="79200"/>
                      </a:lnTo>
                      <a:lnTo>
                        <a:pt x="0" y="0"/>
                      </a:lnTo>
                      <a:lnTo>
                        <a:pt x="360000" y="0"/>
                      </a:lnTo>
                      <a:lnTo>
                        <a:pt x="360000" y="79200"/>
                      </a:lnTo>
                      <a:lnTo>
                        <a:pt x="359116" y="79200"/>
                      </a:lnTo>
                      <a:close/>
                    </a:path>
                  </a:pathLst>
                </a:custGeom>
                <a:solidFill>
                  <a:schemeClr val="tx1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ko-KR" altLang="en-US" sz="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  <p:grpSp>
              <p:nvGrpSpPr>
                <p:cNvPr id="49" name="그룹 48"/>
                <p:cNvGrpSpPr/>
                <p:nvPr/>
              </p:nvGrpSpPr>
              <p:grpSpPr>
                <a:xfrm>
                  <a:off x="2772416" y="1276225"/>
                  <a:ext cx="1804907" cy="50400"/>
                  <a:chOff x="2209238" y="2133029"/>
                  <a:chExt cx="1804907" cy="50400"/>
                </a:xfrm>
              </p:grpSpPr>
              <p:grpSp>
                <p:nvGrpSpPr>
                  <p:cNvPr id="52" name="그룹 51"/>
                  <p:cNvGrpSpPr>
                    <a:grpSpLocks noChangeAspect="1"/>
                  </p:cNvGrpSpPr>
                  <p:nvPr/>
                </p:nvGrpSpPr>
                <p:grpSpPr>
                  <a:xfrm>
                    <a:off x="2209238" y="2145629"/>
                    <a:ext cx="155906" cy="25200"/>
                    <a:chOff x="2085992" y="3309939"/>
                    <a:chExt cx="282835" cy="45719"/>
                  </a:xfrm>
                </p:grpSpPr>
                <p:sp>
                  <p:nvSpPr>
                    <p:cNvPr id="60" name="타원 59"/>
                    <p:cNvSpPr/>
                    <p:nvPr/>
                  </p:nvSpPr>
                  <p:spPr>
                    <a:xfrm>
                      <a:off x="2085992" y="3309939"/>
                      <a:ext cx="45719" cy="45719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1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lIns="0" tIns="0" rIns="0" bIns="0" rtlCol="0" anchor="ctr"/>
                    <a:lstStyle/>
                    <a:p>
                      <a:pPr algn="ctr"/>
                      <a:endParaRPr lang="ko-KR" altLang="en-US" sz="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ea"/>
                        <a:ea typeface="+mj-ea"/>
                      </a:endParaRPr>
                    </a:p>
                  </p:txBody>
                </p:sp>
                <p:sp>
                  <p:nvSpPr>
                    <p:cNvPr id="61" name="타원 60"/>
                    <p:cNvSpPr/>
                    <p:nvPr/>
                  </p:nvSpPr>
                  <p:spPr>
                    <a:xfrm>
                      <a:off x="2145271" y="3309939"/>
                      <a:ext cx="45719" cy="45719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1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lIns="0" tIns="0" rIns="0" bIns="0" rtlCol="0" anchor="ctr"/>
                    <a:lstStyle/>
                    <a:p>
                      <a:pPr algn="ctr"/>
                      <a:endParaRPr lang="ko-KR" altLang="en-US" sz="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ea"/>
                        <a:ea typeface="+mj-ea"/>
                      </a:endParaRPr>
                    </a:p>
                  </p:txBody>
                </p:sp>
                <p:sp>
                  <p:nvSpPr>
                    <p:cNvPr id="62" name="타원 61"/>
                    <p:cNvSpPr/>
                    <p:nvPr/>
                  </p:nvSpPr>
                  <p:spPr>
                    <a:xfrm>
                      <a:off x="2204552" y="3309939"/>
                      <a:ext cx="45719" cy="45719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1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lIns="0" tIns="0" rIns="0" bIns="0" rtlCol="0" anchor="ctr"/>
                    <a:lstStyle/>
                    <a:p>
                      <a:pPr algn="ctr"/>
                      <a:endParaRPr lang="ko-KR" altLang="en-US" sz="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ea"/>
                        <a:ea typeface="+mj-ea"/>
                      </a:endParaRPr>
                    </a:p>
                  </p:txBody>
                </p:sp>
                <p:sp>
                  <p:nvSpPr>
                    <p:cNvPr id="63" name="타원 62"/>
                    <p:cNvSpPr/>
                    <p:nvPr/>
                  </p:nvSpPr>
                  <p:spPr>
                    <a:xfrm>
                      <a:off x="2263831" y="3309939"/>
                      <a:ext cx="45719" cy="45719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31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lIns="0" tIns="0" rIns="0" bIns="0" rtlCol="0" anchor="ctr"/>
                    <a:lstStyle/>
                    <a:p>
                      <a:pPr algn="ctr"/>
                      <a:endParaRPr lang="ko-KR" altLang="en-US" sz="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ea"/>
                        <a:ea typeface="+mj-ea"/>
                      </a:endParaRPr>
                    </a:p>
                  </p:txBody>
                </p:sp>
                <p:sp>
                  <p:nvSpPr>
                    <p:cNvPr id="64" name="타원 63"/>
                    <p:cNvSpPr/>
                    <p:nvPr/>
                  </p:nvSpPr>
                  <p:spPr>
                    <a:xfrm>
                      <a:off x="2323108" y="3309939"/>
                      <a:ext cx="45719" cy="45719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31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lIns="0" tIns="0" rIns="0" bIns="0" rtlCol="0" anchor="ctr"/>
                    <a:lstStyle/>
                    <a:p>
                      <a:pPr algn="ctr"/>
                      <a:endParaRPr lang="ko-KR" altLang="en-US" sz="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ea"/>
                        <a:ea typeface="+mj-ea"/>
                      </a:endParaRPr>
                    </a:p>
                  </p:txBody>
                </p:sp>
              </p:grpSp>
              <p:sp>
                <p:nvSpPr>
                  <p:cNvPr id="53" name="TextBox 52"/>
                  <p:cNvSpPr txBox="1"/>
                  <p:nvPr/>
                </p:nvSpPr>
                <p:spPr>
                  <a:xfrm>
                    <a:off x="2401964" y="2134829"/>
                    <a:ext cx="248400" cy="46800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numCol="1" rtlCol="0" anchor="t">
                    <a:prstTxWarp prst="textPlain">
                      <a:avLst/>
                    </a:prstTxWarp>
                    <a:spAutoFit/>
                  </a:bodyPr>
                  <a:lstStyle/>
                  <a:p>
                    <a:r>
                      <a:rPr lang="en-US" altLang="ko-KR" sz="650" dirty="0">
                        <a:latin typeface="+mj-ea"/>
                        <a:ea typeface="+mj-ea"/>
                      </a:rPr>
                      <a:t>SHINHAN</a:t>
                    </a:r>
                    <a:endParaRPr lang="ko-KR" altLang="en-US" sz="650" dirty="0" err="1">
                      <a:latin typeface="+mj-ea"/>
                      <a:ea typeface="+mj-ea"/>
                    </a:endParaRPr>
                  </a:p>
                </p:txBody>
              </p:sp>
              <p:sp>
                <p:nvSpPr>
                  <p:cNvPr id="54" name="TextBox 53"/>
                  <p:cNvSpPr txBox="1">
                    <a:spLocks/>
                  </p:cNvSpPr>
                  <p:nvPr/>
                </p:nvSpPr>
                <p:spPr>
                  <a:xfrm>
                    <a:off x="2988491" y="2134829"/>
                    <a:ext cx="252000" cy="46800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numCol="1" rtlCol="0" anchor="t">
                    <a:prstTxWarp prst="textPlain">
                      <a:avLst/>
                    </a:prstTxWarp>
                    <a:spAutoFit/>
                  </a:bodyPr>
                  <a:lstStyle/>
                  <a:p>
                    <a:r>
                      <a:rPr lang="en-US" altLang="ko-KR" sz="650" b="1" dirty="0">
                        <a:latin typeface="+mj-ea"/>
                        <a:ea typeface="+mj-ea"/>
                      </a:rPr>
                      <a:t>11:20 PM</a:t>
                    </a:r>
                    <a:endParaRPr lang="ko-KR" altLang="en-US" sz="650" b="1" dirty="0" err="1">
                      <a:latin typeface="+mj-ea"/>
                      <a:ea typeface="+mj-ea"/>
                    </a:endParaRPr>
                  </a:p>
                </p:txBody>
              </p:sp>
              <p:sp>
                <p:nvSpPr>
                  <p:cNvPr id="55" name="TextBox 54"/>
                  <p:cNvSpPr txBox="1"/>
                  <p:nvPr/>
                </p:nvSpPr>
                <p:spPr>
                  <a:xfrm>
                    <a:off x="3775214" y="2134829"/>
                    <a:ext cx="93600" cy="46800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numCol="1" rtlCol="0" anchor="t">
                    <a:prstTxWarp prst="textPlain">
                      <a:avLst/>
                    </a:prstTxWarp>
                    <a:spAutoFit/>
                  </a:bodyPr>
                  <a:lstStyle/>
                  <a:p>
                    <a:r>
                      <a:rPr lang="en-US" altLang="ko-KR" sz="650" dirty="0">
                        <a:latin typeface="+mj-ea"/>
                        <a:ea typeface="+mj-ea"/>
                      </a:rPr>
                      <a:t>77%</a:t>
                    </a:r>
                    <a:endParaRPr lang="ko-KR" altLang="en-US" sz="650" dirty="0" err="1">
                      <a:latin typeface="+mj-ea"/>
                      <a:ea typeface="+mj-ea"/>
                    </a:endParaRPr>
                  </a:p>
                </p:txBody>
              </p:sp>
              <p:grpSp>
                <p:nvGrpSpPr>
                  <p:cNvPr id="56" name="그룹 55"/>
                  <p:cNvGrpSpPr>
                    <a:grpSpLocks noChangeAspect="1"/>
                  </p:cNvGrpSpPr>
                  <p:nvPr/>
                </p:nvGrpSpPr>
                <p:grpSpPr>
                  <a:xfrm>
                    <a:off x="3905335" y="2136629"/>
                    <a:ext cx="108810" cy="43200"/>
                    <a:chOff x="4112536" y="2051276"/>
                    <a:chExt cx="807127" cy="320448"/>
                  </a:xfrm>
                </p:grpSpPr>
                <p:sp>
                  <p:nvSpPr>
                    <p:cNvPr id="58" name="자유형 57"/>
                    <p:cNvSpPr/>
                    <p:nvPr/>
                  </p:nvSpPr>
                  <p:spPr>
                    <a:xfrm>
                      <a:off x="4112536" y="2051276"/>
                      <a:ext cx="807127" cy="320448"/>
                    </a:xfrm>
                    <a:custGeom>
                      <a:avLst/>
                      <a:gdLst>
                        <a:gd name="connsiteX0" fmla="*/ 10174 w 807127"/>
                        <a:gd name="connsiteY0" fmla="*/ 0 h 320448"/>
                        <a:gd name="connsiteX1" fmla="*/ 773448 w 807127"/>
                        <a:gd name="connsiteY1" fmla="*/ 0 h 320448"/>
                        <a:gd name="connsiteX2" fmla="*/ 783622 w 807127"/>
                        <a:gd name="connsiteY2" fmla="*/ 10174 h 320448"/>
                        <a:gd name="connsiteX3" fmla="*/ 783622 w 807127"/>
                        <a:gd name="connsiteY3" fmla="*/ 109028 h 320448"/>
                        <a:gd name="connsiteX4" fmla="*/ 798395 w 807127"/>
                        <a:gd name="connsiteY4" fmla="*/ 109028 h 320448"/>
                        <a:gd name="connsiteX5" fmla="*/ 807127 w 807127"/>
                        <a:gd name="connsiteY5" fmla="*/ 117760 h 320448"/>
                        <a:gd name="connsiteX6" fmla="*/ 807127 w 807127"/>
                        <a:gd name="connsiteY6" fmla="*/ 202689 h 320448"/>
                        <a:gd name="connsiteX7" fmla="*/ 798395 w 807127"/>
                        <a:gd name="connsiteY7" fmla="*/ 211421 h 320448"/>
                        <a:gd name="connsiteX8" fmla="*/ 783622 w 807127"/>
                        <a:gd name="connsiteY8" fmla="*/ 211421 h 320448"/>
                        <a:gd name="connsiteX9" fmla="*/ 783622 w 807127"/>
                        <a:gd name="connsiteY9" fmla="*/ 310274 h 320448"/>
                        <a:gd name="connsiteX10" fmla="*/ 773448 w 807127"/>
                        <a:gd name="connsiteY10" fmla="*/ 320448 h 320448"/>
                        <a:gd name="connsiteX11" fmla="*/ 10174 w 807127"/>
                        <a:gd name="connsiteY11" fmla="*/ 320448 h 320448"/>
                        <a:gd name="connsiteX12" fmla="*/ 0 w 807127"/>
                        <a:gd name="connsiteY12" fmla="*/ 310274 h 320448"/>
                        <a:gd name="connsiteX13" fmla="*/ 0 w 807127"/>
                        <a:gd name="connsiteY13" fmla="*/ 10174 h 320448"/>
                        <a:gd name="connsiteX14" fmla="*/ 10174 w 807127"/>
                        <a:gd name="connsiteY14" fmla="*/ 0 h 32044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807127" h="320448">
                          <a:moveTo>
                            <a:pt x="10174" y="0"/>
                          </a:moveTo>
                          <a:lnTo>
                            <a:pt x="773448" y="0"/>
                          </a:lnTo>
                          <a:cubicBezTo>
                            <a:pt x="779067" y="0"/>
                            <a:pt x="783622" y="4555"/>
                            <a:pt x="783622" y="10174"/>
                          </a:cubicBezTo>
                          <a:lnTo>
                            <a:pt x="783622" y="109028"/>
                          </a:lnTo>
                          <a:lnTo>
                            <a:pt x="798395" y="109028"/>
                          </a:lnTo>
                          <a:cubicBezTo>
                            <a:pt x="803218" y="109028"/>
                            <a:pt x="807127" y="112937"/>
                            <a:pt x="807127" y="117760"/>
                          </a:cubicBezTo>
                          <a:lnTo>
                            <a:pt x="807127" y="202689"/>
                          </a:lnTo>
                          <a:cubicBezTo>
                            <a:pt x="807127" y="207512"/>
                            <a:pt x="803218" y="211421"/>
                            <a:pt x="798395" y="211421"/>
                          </a:cubicBezTo>
                          <a:lnTo>
                            <a:pt x="783622" y="211421"/>
                          </a:lnTo>
                          <a:lnTo>
                            <a:pt x="783622" y="310274"/>
                          </a:lnTo>
                          <a:cubicBezTo>
                            <a:pt x="783622" y="315893"/>
                            <a:pt x="779067" y="320448"/>
                            <a:pt x="773448" y="320448"/>
                          </a:cubicBezTo>
                          <a:lnTo>
                            <a:pt x="10174" y="320448"/>
                          </a:lnTo>
                          <a:cubicBezTo>
                            <a:pt x="4555" y="320448"/>
                            <a:pt x="0" y="315893"/>
                            <a:pt x="0" y="310274"/>
                          </a:cubicBezTo>
                          <a:lnTo>
                            <a:pt x="0" y="10174"/>
                          </a:lnTo>
                          <a:cubicBezTo>
                            <a:pt x="0" y="4555"/>
                            <a:pt x="4555" y="0"/>
                            <a:pt x="10174" y="0"/>
                          </a:cubicBezTo>
                          <a:close/>
                        </a:path>
                      </a:pathLst>
                    </a:custGeom>
                    <a:solidFill>
                      <a:schemeClr val="bg1"/>
                    </a:solidFill>
                    <a:ln w="31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lIns="0" tIns="0" rIns="0" bIns="0" rtlCol="0" anchor="ctr"/>
                    <a:lstStyle/>
                    <a:p>
                      <a:pPr algn="ctr"/>
                      <a:endParaRPr lang="ko-KR" altLang="en-US" sz="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ea"/>
                        <a:ea typeface="+mj-ea"/>
                      </a:endParaRPr>
                    </a:p>
                  </p:txBody>
                </p:sp>
                <p:sp>
                  <p:nvSpPr>
                    <p:cNvPr id="59" name="자유형 58"/>
                    <p:cNvSpPr/>
                    <p:nvPr/>
                  </p:nvSpPr>
                  <p:spPr>
                    <a:xfrm>
                      <a:off x="4112536" y="2051276"/>
                      <a:ext cx="423747" cy="320448"/>
                    </a:xfrm>
                    <a:custGeom>
                      <a:avLst/>
                      <a:gdLst>
                        <a:gd name="connsiteX0" fmla="*/ 10174 w 423745"/>
                        <a:gd name="connsiteY0" fmla="*/ 0 h 320448"/>
                        <a:gd name="connsiteX1" fmla="*/ 423745 w 423745"/>
                        <a:gd name="connsiteY1" fmla="*/ 0 h 320448"/>
                        <a:gd name="connsiteX2" fmla="*/ 423745 w 423745"/>
                        <a:gd name="connsiteY2" fmla="*/ 320448 h 320448"/>
                        <a:gd name="connsiteX3" fmla="*/ 10174 w 423745"/>
                        <a:gd name="connsiteY3" fmla="*/ 320448 h 320448"/>
                        <a:gd name="connsiteX4" fmla="*/ 0 w 423745"/>
                        <a:gd name="connsiteY4" fmla="*/ 310274 h 320448"/>
                        <a:gd name="connsiteX5" fmla="*/ 0 w 423745"/>
                        <a:gd name="connsiteY5" fmla="*/ 10174 h 320448"/>
                        <a:gd name="connsiteX6" fmla="*/ 10174 w 423745"/>
                        <a:gd name="connsiteY6" fmla="*/ 0 h 32044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423745" h="320448">
                          <a:moveTo>
                            <a:pt x="10174" y="0"/>
                          </a:moveTo>
                          <a:lnTo>
                            <a:pt x="423745" y="0"/>
                          </a:lnTo>
                          <a:lnTo>
                            <a:pt x="423745" y="320448"/>
                          </a:lnTo>
                          <a:lnTo>
                            <a:pt x="10174" y="320448"/>
                          </a:lnTo>
                          <a:cubicBezTo>
                            <a:pt x="4555" y="320448"/>
                            <a:pt x="0" y="315893"/>
                            <a:pt x="0" y="310274"/>
                          </a:cubicBezTo>
                          <a:lnTo>
                            <a:pt x="0" y="10174"/>
                          </a:lnTo>
                          <a:cubicBezTo>
                            <a:pt x="0" y="4555"/>
                            <a:pt x="4555" y="0"/>
                            <a:pt x="10174" y="0"/>
                          </a:cubicBezTo>
                          <a:close/>
                        </a:path>
                      </a:pathLst>
                    </a:custGeom>
                    <a:solidFill>
                      <a:schemeClr val="tx1"/>
                    </a:solidFill>
                    <a:ln w="31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lIns="0" tIns="0" rIns="0" bIns="0" rtlCol="0" anchor="ctr"/>
                    <a:lstStyle/>
                    <a:p>
                      <a:pPr algn="ctr"/>
                      <a:endParaRPr lang="ko-KR" altLang="en-US" sz="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ea"/>
                        <a:ea typeface="+mj-ea"/>
                      </a:endParaRPr>
                    </a:p>
                  </p:txBody>
                </p:sp>
              </p:grpSp>
              <p:sp>
                <p:nvSpPr>
                  <p:cNvPr id="57" name="자유형 56"/>
                  <p:cNvSpPr>
                    <a:spLocks noChangeAspect="1"/>
                  </p:cNvSpPr>
                  <p:nvPr/>
                </p:nvSpPr>
                <p:spPr>
                  <a:xfrm>
                    <a:off x="2680538" y="2133029"/>
                    <a:ext cx="60564" cy="50400"/>
                  </a:xfrm>
                  <a:custGeom>
                    <a:avLst/>
                    <a:gdLst>
                      <a:gd name="connsiteX0" fmla="*/ 501217 w 1047449"/>
                      <a:gd name="connsiteY0" fmla="*/ 470962 h 871663"/>
                      <a:gd name="connsiteX1" fmla="*/ 655343 w 1047449"/>
                      <a:gd name="connsiteY1" fmla="*/ 481392 h 871663"/>
                      <a:gd name="connsiteX2" fmla="*/ 783735 w 1047449"/>
                      <a:gd name="connsiteY2" fmla="*/ 508208 h 871663"/>
                      <a:gd name="connsiteX3" fmla="*/ 529241 w 1047449"/>
                      <a:gd name="connsiteY3" fmla="*/ 871663 h 871663"/>
                      <a:gd name="connsiteX4" fmla="*/ 267673 w 1047449"/>
                      <a:gd name="connsiteY4" fmla="*/ 498105 h 871663"/>
                      <a:gd name="connsiteX5" fmla="*/ 347012 w 1047449"/>
                      <a:gd name="connsiteY5" fmla="*/ 481481 h 871663"/>
                      <a:gd name="connsiteX6" fmla="*/ 501217 w 1047449"/>
                      <a:gd name="connsiteY6" fmla="*/ 470962 h 871663"/>
                      <a:gd name="connsiteX7" fmla="*/ 501217 w 1047449"/>
                      <a:gd name="connsiteY7" fmla="*/ 236943 h 871663"/>
                      <a:gd name="connsiteX8" fmla="*/ 798924 w 1047449"/>
                      <a:gd name="connsiteY8" fmla="*/ 277361 h 871663"/>
                      <a:gd name="connsiteX9" fmla="*/ 915544 w 1047449"/>
                      <a:gd name="connsiteY9" fmla="*/ 319965 h 871663"/>
                      <a:gd name="connsiteX10" fmla="*/ 846761 w 1047449"/>
                      <a:gd name="connsiteY10" fmla="*/ 418197 h 871663"/>
                      <a:gd name="connsiteX11" fmla="*/ 839415 w 1047449"/>
                      <a:gd name="connsiteY11" fmla="*/ 415358 h 871663"/>
                      <a:gd name="connsiteX12" fmla="*/ 501160 w 1047449"/>
                      <a:gd name="connsiteY12" fmla="*/ 366780 h 871663"/>
                      <a:gd name="connsiteX13" fmla="*/ 325967 w 1047449"/>
                      <a:gd name="connsiteY13" fmla="*/ 379424 h 871663"/>
                      <a:gd name="connsiteX14" fmla="*/ 203570 w 1047449"/>
                      <a:gd name="connsiteY14" fmla="*/ 406557 h 871663"/>
                      <a:gd name="connsiteX15" fmla="*/ 131641 w 1047449"/>
                      <a:gd name="connsiteY15" fmla="*/ 303832 h 871663"/>
                      <a:gd name="connsiteX16" fmla="*/ 203391 w 1047449"/>
                      <a:gd name="connsiteY16" fmla="*/ 277555 h 871663"/>
                      <a:gd name="connsiteX17" fmla="*/ 501217 w 1047449"/>
                      <a:gd name="connsiteY17" fmla="*/ 236943 h 871663"/>
                      <a:gd name="connsiteX18" fmla="*/ 508680 w 1047449"/>
                      <a:gd name="connsiteY18" fmla="*/ 0 h 871663"/>
                      <a:gd name="connsiteX19" fmla="*/ 965122 w 1047449"/>
                      <a:gd name="connsiteY19" fmla="*/ 88478 h 871663"/>
                      <a:gd name="connsiteX20" fmla="*/ 1047449 w 1047449"/>
                      <a:gd name="connsiteY20" fmla="*/ 131584 h 871663"/>
                      <a:gd name="connsiteX21" fmla="*/ 975723 w 1047449"/>
                      <a:gd name="connsiteY21" fmla="*/ 234020 h 871663"/>
                      <a:gd name="connsiteX22" fmla="*/ 839415 w 1047449"/>
                      <a:gd name="connsiteY22" fmla="*/ 181339 h 871663"/>
                      <a:gd name="connsiteX23" fmla="*/ 501160 w 1047449"/>
                      <a:gd name="connsiteY23" fmla="*/ 132761 h 871663"/>
                      <a:gd name="connsiteX24" fmla="*/ 162799 w 1047449"/>
                      <a:gd name="connsiteY24" fmla="*/ 181576 h 871663"/>
                      <a:gd name="connsiteX25" fmla="*/ 70952 w 1047449"/>
                      <a:gd name="connsiteY25" fmla="*/ 217160 h 871663"/>
                      <a:gd name="connsiteX26" fmla="*/ 0 w 1047449"/>
                      <a:gd name="connsiteY26" fmla="*/ 115830 h 871663"/>
                      <a:gd name="connsiteX27" fmla="*/ 52239 w 1047449"/>
                      <a:gd name="connsiteY27" fmla="*/ 88478 h 871663"/>
                      <a:gd name="connsiteX28" fmla="*/ 508680 w 1047449"/>
                      <a:gd name="connsiteY28" fmla="*/ 0 h 87166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</a:cxnLst>
                    <a:rect l="l" t="t" r="r" b="b"/>
                    <a:pathLst>
                      <a:path w="1047449" h="871663">
                        <a:moveTo>
                          <a:pt x="501217" y="470962"/>
                        </a:moveTo>
                        <a:cubicBezTo>
                          <a:pt x="554008" y="470949"/>
                          <a:pt x="605554" y="474540"/>
                          <a:pt x="655343" y="481392"/>
                        </a:cubicBezTo>
                        <a:lnTo>
                          <a:pt x="783735" y="508208"/>
                        </a:lnTo>
                        <a:lnTo>
                          <a:pt x="529241" y="871663"/>
                        </a:lnTo>
                        <a:lnTo>
                          <a:pt x="267673" y="498105"/>
                        </a:lnTo>
                        <a:lnTo>
                          <a:pt x="347012" y="481481"/>
                        </a:lnTo>
                        <a:cubicBezTo>
                          <a:pt x="396820" y="474597"/>
                          <a:pt x="448393" y="470975"/>
                          <a:pt x="501217" y="470962"/>
                        </a:cubicBezTo>
                        <a:close/>
                        <a:moveTo>
                          <a:pt x="501217" y="236943"/>
                        </a:moveTo>
                        <a:cubicBezTo>
                          <a:pt x="606799" y="236917"/>
                          <a:pt x="707401" y="251309"/>
                          <a:pt x="798924" y="277361"/>
                        </a:cubicBezTo>
                        <a:lnTo>
                          <a:pt x="915544" y="319965"/>
                        </a:lnTo>
                        <a:lnTo>
                          <a:pt x="846761" y="418197"/>
                        </a:lnTo>
                        <a:lnTo>
                          <a:pt x="839415" y="415358"/>
                        </a:lnTo>
                        <a:cubicBezTo>
                          <a:pt x="735427" y="384045"/>
                          <a:pt x="621123" y="366747"/>
                          <a:pt x="501160" y="366780"/>
                        </a:cubicBezTo>
                        <a:cubicBezTo>
                          <a:pt x="441147" y="366797"/>
                          <a:pt x="382555" y="371150"/>
                          <a:pt x="325967" y="379424"/>
                        </a:cubicBezTo>
                        <a:lnTo>
                          <a:pt x="203570" y="406557"/>
                        </a:lnTo>
                        <a:lnTo>
                          <a:pt x="131641" y="303832"/>
                        </a:lnTo>
                        <a:lnTo>
                          <a:pt x="203391" y="277555"/>
                        </a:lnTo>
                        <a:cubicBezTo>
                          <a:pt x="294927" y="251429"/>
                          <a:pt x="395569" y="236969"/>
                          <a:pt x="501217" y="236943"/>
                        </a:cubicBezTo>
                        <a:close/>
                        <a:moveTo>
                          <a:pt x="508680" y="0"/>
                        </a:moveTo>
                        <a:cubicBezTo>
                          <a:pt x="677756" y="0"/>
                          <a:pt x="834828" y="32618"/>
                          <a:pt x="965122" y="88478"/>
                        </a:cubicBezTo>
                        <a:lnTo>
                          <a:pt x="1047449" y="131584"/>
                        </a:lnTo>
                        <a:lnTo>
                          <a:pt x="975723" y="234020"/>
                        </a:lnTo>
                        <a:lnTo>
                          <a:pt x="839415" y="181339"/>
                        </a:lnTo>
                        <a:cubicBezTo>
                          <a:pt x="735427" y="150026"/>
                          <a:pt x="621123" y="132728"/>
                          <a:pt x="501160" y="132761"/>
                        </a:cubicBezTo>
                        <a:cubicBezTo>
                          <a:pt x="381133" y="132795"/>
                          <a:pt x="266793" y="150174"/>
                          <a:pt x="162799" y="181576"/>
                        </a:cubicBezTo>
                        <a:lnTo>
                          <a:pt x="70952" y="217160"/>
                        </a:lnTo>
                        <a:lnTo>
                          <a:pt x="0" y="115830"/>
                        </a:lnTo>
                        <a:lnTo>
                          <a:pt x="52239" y="88478"/>
                        </a:lnTo>
                        <a:cubicBezTo>
                          <a:pt x="182533" y="32618"/>
                          <a:pt x="339604" y="0"/>
                          <a:pt x="508680" y="0"/>
                        </a:cubicBezTo>
                        <a:close/>
                      </a:path>
                    </a:pathLst>
                  </a:custGeom>
                  <a:solidFill>
                    <a:schemeClr val="tx1"/>
                  </a:solidFill>
                  <a:ln w="3175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endParaRPr lang="ko-KR" altLang="en-US" sz="80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j-ea"/>
                      <a:ea typeface="+mj-ea"/>
                    </a:endParaRPr>
                  </a:p>
                </p:txBody>
              </p:sp>
            </p:grpSp>
            <p:cxnSp>
              <p:nvCxnSpPr>
                <p:cNvPr id="50" name="직선 연결선 49"/>
                <p:cNvCxnSpPr/>
                <p:nvPr/>
              </p:nvCxnSpPr>
              <p:spPr>
                <a:xfrm>
                  <a:off x="2741669" y="1631037"/>
                  <a:ext cx="1872000" cy="0"/>
                </a:xfrm>
                <a:prstGeom prst="line">
                  <a:avLst/>
                </a:prstGeom>
                <a:ln w="31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1" name="자유형 50"/>
                <p:cNvSpPr>
                  <a:spLocks noChangeAspect="1"/>
                </p:cNvSpPr>
                <p:nvPr/>
              </p:nvSpPr>
              <p:spPr>
                <a:xfrm rot="2700000">
                  <a:off x="4289407" y="1475424"/>
                  <a:ext cx="83015" cy="82800"/>
                </a:xfrm>
                <a:custGeom>
                  <a:avLst/>
                  <a:gdLst>
                    <a:gd name="connsiteX0" fmla="*/ 97286 w 570817"/>
                    <a:gd name="connsiteY0" fmla="*/ 416611 h 569347"/>
                    <a:gd name="connsiteX1" fmla="*/ 142748 w 570817"/>
                    <a:gd name="connsiteY1" fmla="*/ 371149 h 569347"/>
                    <a:gd name="connsiteX2" fmla="*/ 250021 w 570817"/>
                    <a:gd name="connsiteY2" fmla="*/ 478423 h 569347"/>
                    <a:gd name="connsiteX3" fmla="*/ 479894 w 570817"/>
                    <a:gd name="connsiteY3" fmla="*/ 248550 h 569347"/>
                    <a:gd name="connsiteX4" fmla="*/ 372620 w 570817"/>
                    <a:gd name="connsiteY4" fmla="*/ 141277 h 569347"/>
                    <a:gd name="connsiteX5" fmla="*/ 418082 w 570817"/>
                    <a:gd name="connsiteY5" fmla="*/ 95815 h 569347"/>
                    <a:gd name="connsiteX6" fmla="*/ 570817 w 570817"/>
                    <a:gd name="connsiteY6" fmla="*/ 248550 h 569347"/>
                    <a:gd name="connsiteX7" fmla="*/ 565908 w 570817"/>
                    <a:gd name="connsiteY7" fmla="*/ 253459 h 569347"/>
                    <a:gd name="connsiteX8" fmla="*/ 565909 w 570817"/>
                    <a:gd name="connsiteY8" fmla="*/ 253459 h 569347"/>
                    <a:gd name="connsiteX9" fmla="*/ 273937 w 570817"/>
                    <a:gd name="connsiteY9" fmla="*/ 545431 h 569347"/>
                    <a:gd name="connsiteX10" fmla="*/ 273937 w 570817"/>
                    <a:gd name="connsiteY10" fmla="*/ 545430 h 569347"/>
                    <a:gd name="connsiteX11" fmla="*/ 250021 w 570817"/>
                    <a:gd name="connsiteY11" fmla="*/ 569347 h 569347"/>
                    <a:gd name="connsiteX12" fmla="*/ 174740 w 570817"/>
                    <a:gd name="connsiteY12" fmla="*/ 219928 h 569347"/>
                    <a:gd name="connsiteX13" fmla="*/ 220202 w 570817"/>
                    <a:gd name="connsiteY13" fmla="*/ 174466 h 569347"/>
                    <a:gd name="connsiteX14" fmla="*/ 303126 w 570817"/>
                    <a:gd name="connsiteY14" fmla="*/ 257389 h 569347"/>
                    <a:gd name="connsiteX15" fmla="*/ 257664 w 570817"/>
                    <a:gd name="connsiteY15" fmla="*/ 302851 h 569347"/>
                    <a:gd name="connsiteX16" fmla="*/ 388 w 570817"/>
                    <a:gd name="connsiteY16" fmla="*/ 0 h 569347"/>
                    <a:gd name="connsiteX17" fmla="*/ 413298 w 570817"/>
                    <a:gd name="connsiteY17" fmla="*/ 0 h 569347"/>
                    <a:gd name="connsiteX18" fmla="*/ 413298 w 570817"/>
                    <a:gd name="connsiteY18" fmla="*/ 64293 h 569347"/>
                    <a:gd name="connsiteX19" fmla="*/ 64293 w 570817"/>
                    <a:gd name="connsiteY19" fmla="*/ 64293 h 569347"/>
                    <a:gd name="connsiteX20" fmla="*/ 64293 w 570817"/>
                    <a:gd name="connsiteY20" fmla="*/ 413299 h 569347"/>
                    <a:gd name="connsiteX21" fmla="*/ 0 w 570817"/>
                    <a:gd name="connsiteY21" fmla="*/ 413299 h 569347"/>
                    <a:gd name="connsiteX22" fmla="*/ 0 w 570817"/>
                    <a:gd name="connsiteY22" fmla="*/ 389 h 569347"/>
                    <a:gd name="connsiteX23" fmla="*/ 388 w 570817"/>
                    <a:gd name="connsiteY23" fmla="*/ 389 h 5693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570817" h="569347">
                      <a:moveTo>
                        <a:pt x="97286" y="416611"/>
                      </a:moveTo>
                      <a:lnTo>
                        <a:pt x="142748" y="371149"/>
                      </a:lnTo>
                      <a:lnTo>
                        <a:pt x="250021" y="478423"/>
                      </a:lnTo>
                      <a:lnTo>
                        <a:pt x="479894" y="248550"/>
                      </a:lnTo>
                      <a:lnTo>
                        <a:pt x="372620" y="141277"/>
                      </a:lnTo>
                      <a:lnTo>
                        <a:pt x="418082" y="95815"/>
                      </a:lnTo>
                      <a:lnTo>
                        <a:pt x="570817" y="248550"/>
                      </a:lnTo>
                      <a:lnTo>
                        <a:pt x="565908" y="253459"/>
                      </a:lnTo>
                      <a:lnTo>
                        <a:pt x="565909" y="253459"/>
                      </a:lnTo>
                      <a:lnTo>
                        <a:pt x="273937" y="545431"/>
                      </a:lnTo>
                      <a:lnTo>
                        <a:pt x="273937" y="545430"/>
                      </a:lnTo>
                      <a:lnTo>
                        <a:pt x="250021" y="569347"/>
                      </a:lnTo>
                      <a:close/>
                      <a:moveTo>
                        <a:pt x="174740" y="219928"/>
                      </a:moveTo>
                      <a:lnTo>
                        <a:pt x="220202" y="174466"/>
                      </a:lnTo>
                      <a:lnTo>
                        <a:pt x="303126" y="257389"/>
                      </a:lnTo>
                      <a:lnTo>
                        <a:pt x="257664" y="302851"/>
                      </a:lnTo>
                      <a:close/>
                      <a:moveTo>
                        <a:pt x="388" y="0"/>
                      </a:moveTo>
                      <a:lnTo>
                        <a:pt x="413298" y="0"/>
                      </a:lnTo>
                      <a:lnTo>
                        <a:pt x="413298" y="64293"/>
                      </a:lnTo>
                      <a:lnTo>
                        <a:pt x="64293" y="64293"/>
                      </a:lnTo>
                      <a:lnTo>
                        <a:pt x="64293" y="413299"/>
                      </a:lnTo>
                      <a:lnTo>
                        <a:pt x="0" y="413299"/>
                      </a:lnTo>
                      <a:lnTo>
                        <a:pt x="0" y="389"/>
                      </a:lnTo>
                      <a:lnTo>
                        <a:pt x="388" y="389"/>
                      </a:lnTo>
                      <a:close/>
                    </a:path>
                  </a:pathLst>
                </a:custGeom>
                <a:solidFill>
                  <a:schemeClr val="tx1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ko-KR" altLang="en-US" sz="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21" name="직사각형 20"/>
              <p:cNvSpPr/>
              <p:nvPr/>
            </p:nvSpPr>
            <p:spPr>
              <a:xfrm>
                <a:off x="4375857" y="4445468"/>
                <a:ext cx="1872000" cy="230400"/>
              </a:xfrm>
              <a:prstGeom prst="rect">
                <a:avLst/>
              </a:prstGeom>
              <a:solidFill>
                <a:srgbClr val="1150C5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ko-KR" altLang="en-US" sz="500" dirty="0">
                    <a:solidFill>
                      <a:schemeClr val="bg1"/>
                    </a:solidFill>
                    <a:latin typeface="+mj-ea"/>
                    <a:ea typeface="+mj-ea"/>
                  </a:rPr>
                  <a:t>가입하기</a:t>
                </a:r>
              </a:p>
            </p:txBody>
          </p:sp>
          <p:sp>
            <p:nvSpPr>
              <p:cNvPr id="22" name="직사각형 21"/>
              <p:cNvSpPr/>
              <p:nvPr/>
            </p:nvSpPr>
            <p:spPr>
              <a:xfrm>
                <a:off x="4347688" y="-12474"/>
                <a:ext cx="1872001" cy="2350637"/>
              </a:xfrm>
              <a:prstGeom prst="rect">
                <a:avLst/>
              </a:prstGeom>
              <a:pattFill prst="ltDnDiag">
                <a:fgClr>
                  <a:schemeClr val="bg1">
                    <a:lumMod val="95000"/>
                  </a:schemeClr>
                </a:fgClr>
                <a:bgClr>
                  <a:schemeClr val="bg1"/>
                </a:bgClr>
              </a:patt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ko-KR" altLang="en-US" sz="650" u="sng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23" name="그림 22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61906" y="117816"/>
                <a:ext cx="81012" cy="110759"/>
              </a:xfrm>
              <a:prstGeom prst="rect">
                <a:avLst/>
              </a:prstGeom>
            </p:spPr>
          </p:pic>
          <p:sp>
            <p:nvSpPr>
              <p:cNvPr id="24" name="TextBox 23"/>
              <p:cNvSpPr txBox="1"/>
              <p:nvPr/>
            </p:nvSpPr>
            <p:spPr>
              <a:xfrm>
                <a:off x="4847850" y="644455"/>
                <a:ext cx="928026" cy="18957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ko-KR" altLang="en-US" sz="700" spc="-80" dirty="0">
                    <a:latin typeface="+mj-ea"/>
                    <a:ea typeface="+mj-ea"/>
                  </a:rPr>
                  <a:t>신한 청년</a:t>
                </a:r>
                <a:r>
                  <a:rPr lang="en-US" altLang="ko-KR" sz="700" spc="-80" dirty="0">
                    <a:latin typeface="+mj-ea"/>
                    <a:ea typeface="+mj-ea"/>
                  </a:rPr>
                  <a:t> DREAM </a:t>
                </a:r>
                <a:r>
                  <a:rPr lang="ko-KR" altLang="en-US" sz="700" spc="-80" dirty="0">
                    <a:latin typeface="+mj-ea"/>
                    <a:ea typeface="+mj-ea"/>
                  </a:rPr>
                  <a:t>통장</a:t>
                </a:r>
              </a:p>
            </p:txBody>
          </p:sp>
          <p:sp>
            <p:nvSpPr>
              <p:cNvPr id="26" name="직사각형 25"/>
              <p:cNvSpPr/>
              <p:nvPr/>
            </p:nvSpPr>
            <p:spPr>
              <a:xfrm>
                <a:off x="4375859" y="-392400"/>
                <a:ext cx="1872000" cy="5068268"/>
              </a:xfrm>
              <a:prstGeom prst="rect">
                <a:avLst/>
              </a:pr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dirty="0"/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4519159" y="3744002"/>
                <a:ext cx="1585400" cy="135407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pPr algn="ctr"/>
                <a:r>
                  <a:rPr lang="ko-KR" altLang="en-US" sz="500" spc="-7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j-ea"/>
                    <a:ea typeface="+mj-ea"/>
                  </a:rPr>
                  <a:t>준법감시인</a:t>
                </a:r>
                <a:r>
                  <a:rPr lang="en-US" altLang="ko-KR" sz="500" spc="-7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j-ea"/>
                    <a:ea typeface="+mj-ea"/>
                  </a:rPr>
                  <a:t> </a:t>
                </a:r>
                <a:r>
                  <a:rPr lang="ko-KR" altLang="en-US" sz="500" spc="-7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j-ea"/>
                    <a:ea typeface="+mj-ea"/>
                  </a:rPr>
                  <a:t>사전심사필</a:t>
                </a:r>
                <a:r>
                  <a:rPr lang="ko-KR" altLang="en-US" sz="500" spc="-7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j-ea"/>
                    <a:ea typeface="+mj-ea"/>
                  </a:rPr>
                  <a:t> 제 </a:t>
                </a: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4931686" y="1995585"/>
                <a:ext cx="759678" cy="202212"/>
              </a:xfrm>
              <a:prstGeom prst="rect">
                <a:avLst/>
              </a:prstGeom>
              <a:solidFill>
                <a:srgbClr val="0370C3"/>
              </a:solidFill>
              <a:ln w="3175">
                <a:solidFill>
                  <a:srgbClr val="3571D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ko-KR" altLang="en-US" sz="500" dirty="0">
                    <a:solidFill>
                      <a:schemeClr val="bg1"/>
                    </a:solidFill>
                    <a:latin typeface="+mj-ea"/>
                    <a:ea typeface="+mj-ea"/>
                  </a:rPr>
                  <a:t>가입하기</a:t>
                </a:r>
              </a:p>
            </p:txBody>
          </p:sp>
          <p:sp>
            <p:nvSpPr>
              <p:cNvPr id="29" name="직사각형 28"/>
              <p:cNvSpPr/>
              <p:nvPr/>
            </p:nvSpPr>
            <p:spPr>
              <a:xfrm>
                <a:off x="4391030" y="2234326"/>
                <a:ext cx="1129570" cy="264140"/>
              </a:xfrm>
              <a:prstGeom prst="rect">
                <a:avLst/>
              </a:pr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86400" tIns="0" rIns="86400" bIns="0" rtlCol="0" anchor="ctr"/>
              <a:lstStyle/>
              <a:p>
                <a:r>
                  <a:rPr lang="ko-KR" altLang="en-US" sz="500" b="1" dirty="0">
                    <a:solidFill>
                      <a:schemeClr val="tx1"/>
                    </a:solidFill>
                  </a:rPr>
                  <a:t>금융거래 한도계좌 안내</a:t>
                </a:r>
              </a:p>
            </p:txBody>
          </p:sp>
          <p:sp>
            <p:nvSpPr>
              <p:cNvPr id="30" name="직사각형 29"/>
              <p:cNvSpPr/>
              <p:nvPr/>
            </p:nvSpPr>
            <p:spPr>
              <a:xfrm>
                <a:off x="4406879" y="2454147"/>
                <a:ext cx="1836000" cy="36000"/>
              </a:xfrm>
              <a:prstGeom prst="rect">
                <a:avLst/>
              </a:prstGeom>
              <a:solidFill>
                <a:srgbClr val="F2F2F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ko-KR" altLang="en-US" sz="73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31" name="그림 30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85282" y="2331995"/>
                <a:ext cx="88364" cy="54000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32" name="TextBox 31"/>
              <p:cNvSpPr txBox="1"/>
              <p:nvPr/>
            </p:nvSpPr>
            <p:spPr>
              <a:xfrm>
                <a:off x="5007673" y="249533"/>
                <a:ext cx="738092" cy="324978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ko-KR" altLang="en-US" sz="600" b="1" spc="-80" dirty="0">
                    <a:latin typeface="+mj-ea"/>
                    <a:ea typeface="+mj-ea"/>
                  </a:rPr>
                  <a:t>청년에게 꿈을 드리는</a:t>
                </a:r>
                <a:endParaRPr lang="en-US" altLang="ko-KR" sz="600" b="1" spc="-80" dirty="0">
                  <a:latin typeface="+mj-ea"/>
                  <a:ea typeface="+mj-ea"/>
                </a:endParaRPr>
              </a:p>
              <a:p>
                <a:pPr algn="ctr"/>
                <a:r>
                  <a:rPr lang="ko-KR" altLang="en-US" sz="600" b="1" spc="-80" dirty="0">
                    <a:latin typeface="+mj-ea"/>
                    <a:ea typeface="+mj-ea"/>
                  </a:rPr>
                  <a:t>든든한 통장</a:t>
                </a:r>
                <a:r>
                  <a:rPr lang="en-US" altLang="ko-KR" sz="600" b="1" spc="-80" dirty="0">
                    <a:latin typeface="+mj-ea"/>
                    <a:ea typeface="+mj-ea"/>
                  </a:rPr>
                  <a:t>!</a:t>
                </a:r>
                <a:endParaRPr lang="ko-KR" altLang="en-US" sz="600" b="1" spc="-80" dirty="0">
                  <a:latin typeface="+mj-ea"/>
                  <a:ea typeface="+mj-ea"/>
                </a:endParaRPr>
              </a:p>
            </p:txBody>
          </p:sp>
          <p:grpSp>
            <p:nvGrpSpPr>
              <p:cNvPr id="33" name="그룹 32"/>
              <p:cNvGrpSpPr/>
              <p:nvPr/>
            </p:nvGrpSpPr>
            <p:grpSpPr>
              <a:xfrm>
                <a:off x="4570154" y="899416"/>
                <a:ext cx="1483411" cy="930770"/>
                <a:chOff x="3157125" y="2183400"/>
                <a:chExt cx="1483411" cy="930770"/>
              </a:xfrm>
            </p:grpSpPr>
            <p:pic>
              <p:nvPicPr>
                <p:cNvPr id="34" name="그림 33"/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70966" y="2183400"/>
                  <a:ext cx="369570" cy="369570"/>
                </a:xfrm>
                <a:prstGeom prst="rect">
                  <a:avLst/>
                </a:prstGeom>
              </p:spPr>
            </p:pic>
            <p:pic>
              <p:nvPicPr>
                <p:cNvPr id="35" name="그림 34"/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157125" y="2183400"/>
                  <a:ext cx="369570" cy="369570"/>
                </a:xfrm>
                <a:prstGeom prst="rect">
                  <a:avLst/>
                </a:prstGeom>
              </p:spPr>
            </p:pic>
            <p:pic>
              <p:nvPicPr>
                <p:cNvPr id="36" name="그림 35"/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712213" y="2183400"/>
                  <a:ext cx="369570" cy="369570"/>
                </a:xfrm>
                <a:prstGeom prst="rect">
                  <a:avLst/>
                </a:prstGeom>
              </p:spPr>
            </p:pic>
            <p:sp>
              <p:nvSpPr>
                <p:cNvPr id="37" name="TextBox 36"/>
                <p:cNvSpPr txBox="1"/>
                <p:nvPr/>
              </p:nvSpPr>
              <p:spPr>
                <a:xfrm>
                  <a:off x="3182949" y="2606896"/>
                  <a:ext cx="317925" cy="14894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t">
                  <a:spAutoFit/>
                </a:bodyPr>
                <a:lstStyle/>
                <a:p>
                  <a:pPr algn="ctr"/>
                  <a:r>
                    <a:rPr lang="ko-KR" altLang="en-US" sz="550" spc="-7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j-ea"/>
                      <a:ea typeface="+mj-ea"/>
                    </a:rPr>
                    <a:t>혜택 하나</a:t>
                  </a:r>
                  <a:r>
                    <a:rPr lang="en-US" altLang="ko-KR" sz="550" spc="-7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j-ea"/>
                      <a:ea typeface="+mj-ea"/>
                    </a:rPr>
                    <a:t>!</a:t>
                  </a:r>
                  <a:endParaRPr lang="ko-KR" altLang="en-US" sz="550" spc="-7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38" name="TextBox 37"/>
                <p:cNvSpPr txBox="1"/>
                <p:nvPr/>
              </p:nvSpPr>
              <p:spPr>
                <a:xfrm>
                  <a:off x="3773857" y="2606896"/>
                  <a:ext cx="246280" cy="14894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t">
                  <a:spAutoFit/>
                </a:bodyPr>
                <a:lstStyle/>
                <a:p>
                  <a:pPr algn="ctr"/>
                  <a:r>
                    <a:rPr lang="ko-KR" altLang="en-US" sz="550" spc="-7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j-ea"/>
                      <a:ea typeface="+mj-ea"/>
                    </a:rPr>
                    <a:t>혜택 둘</a:t>
                  </a:r>
                  <a:r>
                    <a:rPr lang="en-US" altLang="ko-KR" sz="550" spc="-7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j-ea"/>
                      <a:ea typeface="+mj-ea"/>
                    </a:rPr>
                    <a:t>!</a:t>
                  </a:r>
                  <a:endParaRPr lang="ko-KR" altLang="en-US" sz="550" spc="-7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39" name="TextBox 38"/>
                <p:cNvSpPr txBox="1"/>
                <p:nvPr/>
              </p:nvSpPr>
              <p:spPr>
                <a:xfrm>
                  <a:off x="4332612" y="2606896"/>
                  <a:ext cx="246280" cy="14894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t">
                  <a:spAutoFit/>
                </a:bodyPr>
                <a:lstStyle/>
                <a:p>
                  <a:pPr algn="ctr"/>
                  <a:r>
                    <a:rPr lang="ko-KR" altLang="en-US" sz="550" spc="-7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j-ea"/>
                      <a:ea typeface="+mj-ea"/>
                    </a:rPr>
                    <a:t>혜택 셋</a:t>
                  </a:r>
                  <a:r>
                    <a:rPr lang="en-US" altLang="ko-KR" sz="550" spc="-7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j-ea"/>
                      <a:ea typeface="+mj-ea"/>
                    </a:rPr>
                    <a:t>!</a:t>
                  </a:r>
                  <a:endParaRPr lang="ko-KR" altLang="en-US" sz="550" spc="-7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40" name="TextBox 39"/>
                <p:cNvSpPr txBox="1"/>
                <p:nvPr/>
              </p:nvSpPr>
              <p:spPr>
                <a:xfrm>
                  <a:off x="3213732" y="2774091"/>
                  <a:ext cx="256355" cy="324978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t">
                  <a:spAutoFit/>
                </a:bodyPr>
                <a:lstStyle/>
                <a:p>
                  <a:pPr algn="ctr"/>
                  <a:r>
                    <a:rPr lang="ko-KR" altLang="en-US" sz="400" b="1" spc="-70" dirty="0">
                      <a:latin typeface="+mj-ea"/>
                      <a:ea typeface="+mj-ea"/>
                    </a:rPr>
                    <a:t>모바일</a:t>
                  </a:r>
                  <a:endParaRPr lang="en-US" altLang="ko-KR" sz="400" b="1" spc="-70" dirty="0">
                    <a:latin typeface="+mj-ea"/>
                    <a:ea typeface="+mj-ea"/>
                  </a:endParaRPr>
                </a:p>
                <a:p>
                  <a:pPr algn="ctr"/>
                  <a:r>
                    <a:rPr lang="ko-KR" altLang="en-US" sz="400" b="1" spc="-70" dirty="0">
                      <a:latin typeface="+mj-ea"/>
                      <a:ea typeface="+mj-ea"/>
                    </a:rPr>
                    <a:t>이체수수료</a:t>
                  </a:r>
                  <a:endParaRPr lang="en-US" altLang="ko-KR" sz="400" b="1" spc="-70" dirty="0">
                    <a:latin typeface="+mj-ea"/>
                    <a:ea typeface="+mj-ea"/>
                  </a:endParaRPr>
                </a:p>
                <a:p>
                  <a:pPr algn="ctr"/>
                  <a:r>
                    <a:rPr lang="ko-KR" altLang="en-US" sz="400" b="1" spc="-70" dirty="0">
                      <a:latin typeface="+mj-ea"/>
                      <a:ea typeface="+mj-ea"/>
                    </a:rPr>
                    <a:t>무제한 면제</a:t>
                  </a:r>
                </a:p>
              </p:txBody>
            </p:sp>
            <p:sp>
              <p:nvSpPr>
                <p:cNvPr id="41" name="TextBox 40"/>
                <p:cNvSpPr txBox="1"/>
                <p:nvPr/>
              </p:nvSpPr>
              <p:spPr>
                <a:xfrm>
                  <a:off x="3737975" y="2789192"/>
                  <a:ext cx="300388" cy="324978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t">
                  <a:spAutoFit/>
                </a:bodyPr>
                <a:lstStyle/>
                <a:p>
                  <a:pPr algn="ctr"/>
                  <a:r>
                    <a:rPr lang="ko-KR" altLang="en-US" sz="400" b="1" spc="-70" dirty="0">
                      <a:latin typeface="+mj-ea"/>
                      <a:ea typeface="+mj-ea"/>
                    </a:rPr>
                    <a:t>타행 </a:t>
                  </a:r>
                  <a:r>
                    <a:rPr lang="en-US" altLang="ko-KR" sz="400" b="1" spc="-70" dirty="0">
                      <a:latin typeface="+mj-ea"/>
                      <a:ea typeface="+mj-ea"/>
                    </a:rPr>
                    <a:t>CD/ATM </a:t>
                  </a:r>
                </a:p>
                <a:p>
                  <a:pPr algn="ctr"/>
                  <a:r>
                    <a:rPr lang="ko-KR" altLang="en-US" sz="400" b="1" spc="-70" dirty="0">
                      <a:latin typeface="+mj-ea"/>
                      <a:ea typeface="+mj-ea"/>
                    </a:rPr>
                    <a:t>인출수수료 </a:t>
                  </a:r>
                  <a:endParaRPr lang="en-US" altLang="ko-KR" sz="400" b="1" spc="-70" dirty="0">
                    <a:latin typeface="+mj-ea"/>
                    <a:ea typeface="+mj-ea"/>
                  </a:endParaRPr>
                </a:p>
                <a:p>
                  <a:pPr algn="ctr"/>
                  <a:r>
                    <a:rPr lang="ko-KR" altLang="en-US" sz="400" b="1" spc="-70" dirty="0">
                      <a:latin typeface="+mj-ea"/>
                      <a:ea typeface="+mj-ea"/>
                    </a:rPr>
                    <a:t>월 </a:t>
                  </a:r>
                  <a:r>
                    <a:rPr lang="en-US" altLang="ko-KR" sz="400" b="1" spc="-70" dirty="0">
                      <a:latin typeface="+mj-ea"/>
                      <a:ea typeface="+mj-ea"/>
                    </a:rPr>
                    <a:t>5</a:t>
                  </a:r>
                  <a:r>
                    <a:rPr lang="ko-KR" altLang="en-US" sz="400" b="1" spc="-70" dirty="0">
                      <a:latin typeface="+mj-ea"/>
                      <a:ea typeface="+mj-ea"/>
                    </a:rPr>
                    <a:t>회 면제</a:t>
                  </a:r>
                </a:p>
              </p:txBody>
            </p:sp>
            <p:sp>
              <p:nvSpPr>
                <p:cNvPr id="42" name="TextBox 41"/>
                <p:cNvSpPr txBox="1"/>
                <p:nvPr/>
              </p:nvSpPr>
              <p:spPr>
                <a:xfrm>
                  <a:off x="4327573" y="2774093"/>
                  <a:ext cx="256355" cy="21665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t">
                  <a:spAutoFit/>
                </a:bodyPr>
                <a:lstStyle/>
                <a:p>
                  <a:pPr algn="ctr"/>
                  <a:r>
                    <a:rPr lang="ko-KR" altLang="en-US" sz="400" b="1" spc="-70" dirty="0">
                      <a:latin typeface="+mj-ea"/>
                      <a:ea typeface="+mj-ea"/>
                    </a:rPr>
                    <a:t>자동이체</a:t>
                  </a:r>
                  <a:endParaRPr lang="en-US" altLang="ko-KR" sz="400" b="1" spc="-70" dirty="0">
                    <a:latin typeface="+mj-ea"/>
                    <a:ea typeface="+mj-ea"/>
                  </a:endParaRPr>
                </a:p>
                <a:p>
                  <a:pPr algn="ctr"/>
                  <a:r>
                    <a:rPr lang="ko-KR" altLang="en-US" sz="400" b="1" spc="-70" dirty="0">
                      <a:latin typeface="+mj-ea"/>
                      <a:ea typeface="+mj-ea"/>
                    </a:rPr>
                    <a:t>수수료 면제</a:t>
                  </a:r>
                </a:p>
              </p:txBody>
            </p:sp>
          </p:grpSp>
        </p:grpSp>
        <p:sp>
          <p:nvSpPr>
            <p:cNvPr id="94" name="직사각형 93"/>
            <p:cNvSpPr/>
            <p:nvPr/>
          </p:nvSpPr>
          <p:spPr>
            <a:xfrm>
              <a:off x="59423" y="773369"/>
              <a:ext cx="1581782" cy="25405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dirty="0"/>
            </a:p>
            <a:p>
              <a:pPr algn="ctr"/>
              <a:endParaRPr lang="en-US" altLang="ko-KR" dirty="0" smtClean="0"/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180990" y="2549342"/>
              <a:ext cx="131638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1400" dirty="0" smtClean="0">
                  <a:latin typeface="원신한 Bold" panose="020B0803000000000000" pitchFamily="50" charset="-127"/>
                  <a:ea typeface="원신한 Bold" panose="020B0803000000000000" pitchFamily="50" charset="-127"/>
                </a:rPr>
                <a:t>QR</a:t>
              </a:r>
              <a:r>
                <a:rPr lang="ko-KR" altLang="en-US" sz="1400" dirty="0" smtClean="0">
                  <a:latin typeface="원신한 Bold" panose="020B0803000000000000" pitchFamily="50" charset="-127"/>
                  <a:ea typeface="원신한 Bold" panose="020B0803000000000000" pitchFamily="50" charset="-127"/>
                </a:rPr>
                <a:t>스캔 후 </a:t>
              </a:r>
              <a:endParaRPr lang="en-US" altLang="ko-KR" sz="1400" dirty="0" smtClean="0">
                <a:latin typeface="원신한 Bold" panose="020B0803000000000000" pitchFamily="50" charset="-127"/>
                <a:ea typeface="원신한 Bold" panose="020B0803000000000000" pitchFamily="50" charset="-127"/>
              </a:endParaRPr>
            </a:p>
            <a:p>
              <a:pPr algn="ctr"/>
              <a:r>
                <a:rPr lang="ko-KR" altLang="en-US" sz="1400" dirty="0" smtClean="0">
                  <a:latin typeface="원신한 Bold" panose="020B0803000000000000" pitchFamily="50" charset="-127"/>
                  <a:ea typeface="원신한 Bold" panose="020B0803000000000000" pitchFamily="50" charset="-127"/>
                </a:rPr>
                <a:t>가입하기 클릭</a:t>
              </a:r>
              <a:endParaRPr lang="ko-KR" altLang="en-US" sz="1400" dirty="0">
                <a:latin typeface="원신한 Bold" panose="020B0803000000000000" pitchFamily="50" charset="-127"/>
                <a:ea typeface="원신한 Bold" panose="020B0803000000000000" pitchFamily="50" charset="-127"/>
              </a:endParaRPr>
            </a:p>
          </p:txBody>
        </p:sp>
        <p:pic>
          <p:nvPicPr>
            <p:cNvPr id="16" name="그림 15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886"/>
            <a:stretch/>
          </p:blipFill>
          <p:spPr>
            <a:xfrm>
              <a:off x="3386601" y="775299"/>
              <a:ext cx="1713020" cy="253669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</p:pic>
        <p:sp>
          <p:nvSpPr>
            <p:cNvPr id="100" name="직사각형 99"/>
            <p:cNvSpPr/>
            <p:nvPr/>
          </p:nvSpPr>
          <p:spPr>
            <a:xfrm>
              <a:off x="5092986" y="773369"/>
              <a:ext cx="1701297" cy="253862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dirty="0"/>
            </a:p>
            <a:p>
              <a:pPr algn="ctr"/>
              <a:endParaRPr lang="en-US" altLang="ko-KR" dirty="0" smtClean="0"/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5301317" y="1218178"/>
              <a:ext cx="1316386" cy="13849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400" dirty="0" err="1" smtClean="0">
                  <a:latin typeface="원신한 Bold" panose="020B0803000000000000" pitchFamily="50" charset="-127"/>
                  <a:ea typeface="원신한 Bold" panose="020B0803000000000000" pitchFamily="50" charset="-127"/>
                </a:rPr>
                <a:t>다른방식으로</a:t>
              </a:r>
              <a:r>
                <a:rPr lang="ko-KR" altLang="en-US" sz="1400" dirty="0" smtClean="0">
                  <a:latin typeface="원신한 Bold" panose="020B0803000000000000" pitchFamily="50" charset="-127"/>
                  <a:ea typeface="원신한 Bold" panose="020B0803000000000000" pitchFamily="50" charset="-127"/>
                </a:rPr>
                <a:t> </a:t>
              </a:r>
              <a:endParaRPr lang="en-US" altLang="ko-KR" sz="1400" dirty="0" smtClean="0">
                <a:latin typeface="원신한 Bold" panose="020B0803000000000000" pitchFamily="50" charset="-127"/>
                <a:ea typeface="원신한 Bold" panose="020B0803000000000000" pitchFamily="50" charset="-127"/>
              </a:endParaRPr>
            </a:p>
            <a:p>
              <a:pPr algn="ctr"/>
              <a:r>
                <a:rPr lang="ko-KR" altLang="en-US" sz="1400" dirty="0" smtClean="0">
                  <a:latin typeface="원신한 Bold" panose="020B0803000000000000" pitchFamily="50" charset="-127"/>
                  <a:ea typeface="원신한 Bold" panose="020B0803000000000000" pitchFamily="50" charset="-127"/>
                </a:rPr>
                <a:t>인증 클릭</a:t>
              </a:r>
              <a:r>
                <a:rPr lang="en-US" altLang="ko-KR" sz="1400" dirty="0" smtClean="0">
                  <a:latin typeface="원신한 Bold" panose="020B0803000000000000" pitchFamily="50" charset="-127"/>
                  <a:ea typeface="원신한 Bold" panose="020B0803000000000000" pitchFamily="50" charset="-127"/>
                </a:rPr>
                <a:t>!</a:t>
              </a:r>
            </a:p>
            <a:p>
              <a:pPr algn="ctr"/>
              <a:endParaRPr lang="en-US" altLang="ko-KR" sz="1400" dirty="0" smtClean="0">
                <a:latin typeface="원신한 Bold" panose="020B0803000000000000" pitchFamily="50" charset="-127"/>
                <a:ea typeface="원신한 Bold" panose="020B0803000000000000" pitchFamily="50" charset="-127"/>
              </a:endParaRPr>
            </a:p>
            <a:p>
              <a:pPr algn="ctr"/>
              <a:r>
                <a:rPr lang="ko-KR" altLang="en-US" sz="1400" dirty="0" smtClean="0">
                  <a:latin typeface="원신한 Bold" panose="020B0803000000000000" pitchFamily="50" charset="-127"/>
                  <a:ea typeface="원신한 Bold" panose="020B0803000000000000" pitchFamily="50" charset="-127"/>
                </a:rPr>
                <a:t>①타행계좌</a:t>
              </a:r>
              <a:endParaRPr lang="en-US" altLang="ko-KR" sz="1400" dirty="0" smtClean="0">
                <a:latin typeface="원신한 Bold" panose="020B0803000000000000" pitchFamily="50" charset="-127"/>
                <a:ea typeface="원신한 Bold" panose="020B0803000000000000" pitchFamily="50" charset="-127"/>
              </a:endParaRPr>
            </a:p>
            <a:p>
              <a:pPr algn="ctr"/>
              <a:r>
                <a:rPr lang="ko-KR" altLang="en-US" sz="1400" dirty="0" smtClean="0">
                  <a:latin typeface="원신한 Bold" panose="020B0803000000000000" pitchFamily="50" charset="-127"/>
                  <a:ea typeface="원신한 Bold" panose="020B0803000000000000" pitchFamily="50" charset="-127"/>
                </a:rPr>
                <a:t>②영상통화</a:t>
              </a:r>
              <a:endParaRPr lang="en-US" altLang="ko-KR" sz="1400" dirty="0" smtClean="0">
                <a:latin typeface="원신한 Bold" panose="020B0803000000000000" pitchFamily="50" charset="-127"/>
                <a:ea typeface="원신한 Bold" panose="020B0803000000000000" pitchFamily="50" charset="-127"/>
              </a:endParaRPr>
            </a:p>
            <a:p>
              <a:pPr algn="ctr"/>
              <a:endParaRPr lang="ko-KR" altLang="en-US" sz="1400" dirty="0">
                <a:latin typeface="원신한 Bold" panose="020B0803000000000000" pitchFamily="50" charset="-127"/>
                <a:ea typeface="원신한 Bold" panose="020B0803000000000000" pitchFamily="50" charset="-127"/>
              </a:endParaRPr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59423" y="4356922"/>
            <a:ext cx="6684014" cy="2548249"/>
            <a:chOff x="33155" y="3186151"/>
            <a:chExt cx="6684014" cy="2548249"/>
          </a:xfrm>
        </p:grpSpPr>
        <p:grpSp>
          <p:nvGrpSpPr>
            <p:cNvPr id="101" name="그룹 100"/>
            <p:cNvGrpSpPr>
              <a:grpSpLocks/>
            </p:cNvGrpSpPr>
            <p:nvPr/>
          </p:nvGrpSpPr>
          <p:grpSpPr>
            <a:xfrm>
              <a:off x="33155" y="3186151"/>
              <a:ext cx="1620289" cy="2547838"/>
              <a:chOff x="737235" y="3431172"/>
              <a:chExt cx="2108666" cy="4351098"/>
            </a:xfrm>
          </p:grpSpPr>
          <p:grpSp>
            <p:nvGrpSpPr>
              <p:cNvPr id="102" name="그룹 101"/>
              <p:cNvGrpSpPr/>
              <p:nvPr/>
            </p:nvGrpSpPr>
            <p:grpSpPr>
              <a:xfrm>
                <a:off x="804759" y="3509180"/>
                <a:ext cx="1881422" cy="486921"/>
                <a:chOff x="1500226" y="5070880"/>
                <a:chExt cx="1881422" cy="486921"/>
              </a:xfrm>
            </p:grpSpPr>
            <p:sp>
              <p:nvSpPr>
                <p:cNvPr id="119" name="직사각형 118"/>
                <p:cNvSpPr/>
                <p:nvPr/>
              </p:nvSpPr>
              <p:spPr>
                <a:xfrm>
                  <a:off x="1509648" y="5096442"/>
                  <a:ext cx="1872000" cy="392399"/>
                </a:xfrm>
                <a:prstGeom prst="rect">
                  <a:avLst/>
                </a:prstGeom>
                <a:solidFill>
                  <a:schemeClr val="bg1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108000" rIns="0" bIns="0" rtlCol="0" anchor="ctr"/>
                <a:lstStyle/>
                <a:p>
                  <a:pPr algn="ctr"/>
                  <a:r>
                    <a:rPr lang="ko-KR" altLang="en-US" sz="750" b="1" spc="-80" dirty="0">
                      <a:solidFill>
                        <a:schemeClr val="tx1"/>
                      </a:solidFill>
                      <a:latin typeface="+mj-ea"/>
                      <a:ea typeface="+mj-ea"/>
                    </a:rPr>
                    <a:t>추가발급선택</a:t>
                  </a:r>
                </a:p>
              </p:txBody>
            </p:sp>
            <p:grpSp>
              <p:nvGrpSpPr>
                <p:cNvPr id="120" name="그룹 119"/>
                <p:cNvGrpSpPr/>
                <p:nvPr/>
              </p:nvGrpSpPr>
              <p:grpSpPr>
                <a:xfrm>
                  <a:off x="1576741" y="5070880"/>
                  <a:ext cx="1804907" cy="50400"/>
                  <a:chOff x="1576741" y="5070880"/>
                  <a:chExt cx="1804907" cy="50400"/>
                </a:xfrm>
              </p:grpSpPr>
              <p:grpSp>
                <p:nvGrpSpPr>
                  <p:cNvPr id="123" name="그룹 122"/>
                  <p:cNvGrpSpPr>
                    <a:grpSpLocks noChangeAspect="1"/>
                  </p:cNvGrpSpPr>
                  <p:nvPr/>
                </p:nvGrpSpPr>
                <p:grpSpPr>
                  <a:xfrm>
                    <a:off x="1576741" y="5083480"/>
                    <a:ext cx="155906" cy="25200"/>
                    <a:chOff x="2085976" y="3309939"/>
                    <a:chExt cx="282851" cy="45719"/>
                  </a:xfrm>
                </p:grpSpPr>
                <p:sp>
                  <p:nvSpPr>
                    <p:cNvPr id="131" name="타원 130"/>
                    <p:cNvSpPr/>
                    <p:nvPr/>
                  </p:nvSpPr>
                  <p:spPr>
                    <a:xfrm>
                      <a:off x="2085976" y="3309939"/>
                      <a:ext cx="45719" cy="45719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1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lIns="0" tIns="0" rIns="0" bIns="0" rtlCol="0" anchor="ctr"/>
                    <a:lstStyle/>
                    <a:p>
                      <a:pPr algn="ctr"/>
                      <a:endParaRPr lang="ko-KR" altLang="en-US" sz="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ea"/>
                        <a:ea typeface="+mj-ea"/>
                      </a:endParaRPr>
                    </a:p>
                  </p:txBody>
                </p:sp>
                <p:sp>
                  <p:nvSpPr>
                    <p:cNvPr id="132" name="타원 131"/>
                    <p:cNvSpPr/>
                    <p:nvPr/>
                  </p:nvSpPr>
                  <p:spPr>
                    <a:xfrm>
                      <a:off x="2145259" y="3309939"/>
                      <a:ext cx="45719" cy="45719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1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lIns="0" tIns="0" rIns="0" bIns="0" rtlCol="0" anchor="ctr"/>
                    <a:lstStyle/>
                    <a:p>
                      <a:pPr algn="ctr"/>
                      <a:endParaRPr lang="ko-KR" altLang="en-US" sz="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ea"/>
                        <a:ea typeface="+mj-ea"/>
                      </a:endParaRPr>
                    </a:p>
                  </p:txBody>
                </p:sp>
                <p:sp>
                  <p:nvSpPr>
                    <p:cNvPr id="133" name="타원 132"/>
                    <p:cNvSpPr/>
                    <p:nvPr/>
                  </p:nvSpPr>
                  <p:spPr>
                    <a:xfrm>
                      <a:off x="2204542" y="3309939"/>
                      <a:ext cx="45719" cy="45719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1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lIns="0" tIns="0" rIns="0" bIns="0" rtlCol="0" anchor="ctr"/>
                    <a:lstStyle/>
                    <a:p>
                      <a:pPr algn="ctr"/>
                      <a:endParaRPr lang="ko-KR" altLang="en-US" sz="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ea"/>
                        <a:ea typeface="+mj-ea"/>
                      </a:endParaRPr>
                    </a:p>
                  </p:txBody>
                </p:sp>
                <p:sp>
                  <p:nvSpPr>
                    <p:cNvPr id="134" name="타원 133"/>
                    <p:cNvSpPr/>
                    <p:nvPr/>
                  </p:nvSpPr>
                  <p:spPr>
                    <a:xfrm>
                      <a:off x="2263825" y="3309939"/>
                      <a:ext cx="45719" cy="45719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31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lIns="0" tIns="0" rIns="0" bIns="0" rtlCol="0" anchor="ctr"/>
                    <a:lstStyle/>
                    <a:p>
                      <a:pPr algn="ctr"/>
                      <a:endParaRPr lang="ko-KR" altLang="en-US" sz="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ea"/>
                        <a:ea typeface="+mj-ea"/>
                      </a:endParaRPr>
                    </a:p>
                  </p:txBody>
                </p:sp>
                <p:sp>
                  <p:nvSpPr>
                    <p:cNvPr id="135" name="타원 134"/>
                    <p:cNvSpPr/>
                    <p:nvPr/>
                  </p:nvSpPr>
                  <p:spPr>
                    <a:xfrm>
                      <a:off x="2323108" y="3309939"/>
                      <a:ext cx="45719" cy="45719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31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lIns="0" tIns="0" rIns="0" bIns="0" rtlCol="0" anchor="ctr"/>
                    <a:lstStyle/>
                    <a:p>
                      <a:pPr algn="ctr"/>
                      <a:endParaRPr lang="ko-KR" altLang="en-US" sz="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ea"/>
                        <a:ea typeface="+mj-ea"/>
                      </a:endParaRPr>
                    </a:p>
                  </p:txBody>
                </p:sp>
              </p:grpSp>
              <p:sp>
                <p:nvSpPr>
                  <p:cNvPr id="124" name="TextBox 123"/>
                  <p:cNvSpPr txBox="1"/>
                  <p:nvPr/>
                </p:nvSpPr>
                <p:spPr>
                  <a:xfrm>
                    <a:off x="1769467" y="5072680"/>
                    <a:ext cx="248400" cy="46800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numCol="1" rtlCol="0" anchor="t">
                    <a:prstTxWarp prst="textPlain">
                      <a:avLst/>
                    </a:prstTxWarp>
                    <a:spAutoFit/>
                  </a:bodyPr>
                  <a:lstStyle/>
                  <a:p>
                    <a:r>
                      <a:rPr lang="en-US" altLang="ko-KR" sz="650" dirty="0">
                        <a:latin typeface="+mj-ea"/>
                        <a:ea typeface="+mj-ea"/>
                      </a:rPr>
                      <a:t>SHINHAN</a:t>
                    </a:r>
                    <a:endParaRPr lang="ko-KR" altLang="en-US" sz="650" dirty="0" err="1">
                      <a:latin typeface="+mj-ea"/>
                      <a:ea typeface="+mj-ea"/>
                    </a:endParaRPr>
                  </a:p>
                </p:txBody>
              </p:sp>
              <p:sp>
                <p:nvSpPr>
                  <p:cNvPr id="125" name="TextBox 124"/>
                  <p:cNvSpPr txBox="1">
                    <a:spLocks/>
                  </p:cNvSpPr>
                  <p:nvPr/>
                </p:nvSpPr>
                <p:spPr>
                  <a:xfrm>
                    <a:off x="2355994" y="5072680"/>
                    <a:ext cx="252000" cy="46800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numCol="1" rtlCol="0" anchor="t">
                    <a:prstTxWarp prst="textPlain">
                      <a:avLst/>
                    </a:prstTxWarp>
                    <a:spAutoFit/>
                  </a:bodyPr>
                  <a:lstStyle/>
                  <a:p>
                    <a:r>
                      <a:rPr lang="en-US" altLang="ko-KR" sz="650" b="1" dirty="0">
                        <a:latin typeface="+mj-ea"/>
                        <a:ea typeface="+mj-ea"/>
                      </a:rPr>
                      <a:t>11:20 PM</a:t>
                    </a:r>
                    <a:endParaRPr lang="ko-KR" altLang="en-US" sz="650" b="1" dirty="0" err="1">
                      <a:latin typeface="+mj-ea"/>
                      <a:ea typeface="+mj-ea"/>
                    </a:endParaRPr>
                  </a:p>
                </p:txBody>
              </p:sp>
              <p:sp>
                <p:nvSpPr>
                  <p:cNvPr id="126" name="TextBox 125"/>
                  <p:cNvSpPr txBox="1"/>
                  <p:nvPr/>
                </p:nvSpPr>
                <p:spPr>
                  <a:xfrm>
                    <a:off x="3142717" y="5072680"/>
                    <a:ext cx="93600" cy="46800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numCol="1" rtlCol="0" anchor="t">
                    <a:prstTxWarp prst="textPlain">
                      <a:avLst/>
                    </a:prstTxWarp>
                    <a:spAutoFit/>
                  </a:bodyPr>
                  <a:lstStyle/>
                  <a:p>
                    <a:r>
                      <a:rPr lang="en-US" altLang="ko-KR" sz="650" dirty="0">
                        <a:latin typeface="+mj-ea"/>
                        <a:ea typeface="+mj-ea"/>
                      </a:rPr>
                      <a:t>77%</a:t>
                    </a:r>
                    <a:endParaRPr lang="ko-KR" altLang="en-US" sz="650" dirty="0" err="1">
                      <a:latin typeface="+mj-ea"/>
                      <a:ea typeface="+mj-ea"/>
                    </a:endParaRPr>
                  </a:p>
                </p:txBody>
              </p:sp>
              <p:grpSp>
                <p:nvGrpSpPr>
                  <p:cNvPr id="127" name="그룹 126"/>
                  <p:cNvGrpSpPr>
                    <a:grpSpLocks noChangeAspect="1"/>
                  </p:cNvGrpSpPr>
                  <p:nvPr/>
                </p:nvGrpSpPr>
                <p:grpSpPr>
                  <a:xfrm>
                    <a:off x="3272838" y="5072680"/>
                    <a:ext cx="108810" cy="43200"/>
                    <a:chOff x="4112536" y="2051276"/>
                    <a:chExt cx="807127" cy="320448"/>
                  </a:xfrm>
                </p:grpSpPr>
                <p:sp>
                  <p:nvSpPr>
                    <p:cNvPr id="129" name="자유형 128"/>
                    <p:cNvSpPr/>
                    <p:nvPr/>
                  </p:nvSpPr>
                  <p:spPr>
                    <a:xfrm>
                      <a:off x="4112536" y="2051276"/>
                      <a:ext cx="807127" cy="320448"/>
                    </a:xfrm>
                    <a:custGeom>
                      <a:avLst/>
                      <a:gdLst>
                        <a:gd name="connsiteX0" fmla="*/ 10174 w 807127"/>
                        <a:gd name="connsiteY0" fmla="*/ 0 h 320448"/>
                        <a:gd name="connsiteX1" fmla="*/ 773448 w 807127"/>
                        <a:gd name="connsiteY1" fmla="*/ 0 h 320448"/>
                        <a:gd name="connsiteX2" fmla="*/ 783622 w 807127"/>
                        <a:gd name="connsiteY2" fmla="*/ 10174 h 320448"/>
                        <a:gd name="connsiteX3" fmla="*/ 783622 w 807127"/>
                        <a:gd name="connsiteY3" fmla="*/ 109028 h 320448"/>
                        <a:gd name="connsiteX4" fmla="*/ 798395 w 807127"/>
                        <a:gd name="connsiteY4" fmla="*/ 109028 h 320448"/>
                        <a:gd name="connsiteX5" fmla="*/ 807127 w 807127"/>
                        <a:gd name="connsiteY5" fmla="*/ 117760 h 320448"/>
                        <a:gd name="connsiteX6" fmla="*/ 807127 w 807127"/>
                        <a:gd name="connsiteY6" fmla="*/ 202689 h 320448"/>
                        <a:gd name="connsiteX7" fmla="*/ 798395 w 807127"/>
                        <a:gd name="connsiteY7" fmla="*/ 211421 h 320448"/>
                        <a:gd name="connsiteX8" fmla="*/ 783622 w 807127"/>
                        <a:gd name="connsiteY8" fmla="*/ 211421 h 320448"/>
                        <a:gd name="connsiteX9" fmla="*/ 783622 w 807127"/>
                        <a:gd name="connsiteY9" fmla="*/ 310274 h 320448"/>
                        <a:gd name="connsiteX10" fmla="*/ 773448 w 807127"/>
                        <a:gd name="connsiteY10" fmla="*/ 320448 h 320448"/>
                        <a:gd name="connsiteX11" fmla="*/ 10174 w 807127"/>
                        <a:gd name="connsiteY11" fmla="*/ 320448 h 320448"/>
                        <a:gd name="connsiteX12" fmla="*/ 0 w 807127"/>
                        <a:gd name="connsiteY12" fmla="*/ 310274 h 320448"/>
                        <a:gd name="connsiteX13" fmla="*/ 0 w 807127"/>
                        <a:gd name="connsiteY13" fmla="*/ 10174 h 320448"/>
                        <a:gd name="connsiteX14" fmla="*/ 10174 w 807127"/>
                        <a:gd name="connsiteY14" fmla="*/ 0 h 32044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807127" h="320448">
                          <a:moveTo>
                            <a:pt x="10174" y="0"/>
                          </a:moveTo>
                          <a:lnTo>
                            <a:pt x="773448" y="0"/>
                          </a:lnTo>
                          <a:cubicBezTo>
                            <a:pt x="779067" y="0"/>
                            <a:pt x="783622" y="4555"/>
                            <a:pt x="783622" y="10174"/>
                          </a:cubicBezTo>
                          <a:lnTo>
                            <a:pt x="783622" y="109028"/>
                          </a:lnTo>
                          <a:lnTo>
                            <a:pt x="798395" y="109028"/>
                          </a:lnTo>
                          <a:cubicBezTo>
                            <a:pt x="803218" y="109028"/>
                            <a:pt x="807127" y="112937"/>
                            <a:pt x="807127" y="117760"/>
                          </a:cubicBezTo>
                          <a:lnTo>
                            <a:pt x="807127" y="202689"/>
                          </a:lnTo>
                          <a:cubicBezTo>
                            <a:pt x="807127" y="207512"/>
                            <a:pt x="803218" y="211421"/>
                            <a:pt x="798395" y="211421"/>
                          </a:cubicBezTo>
                          <a:lnTo>
                            <a:pt x="783622" y="211421"/>
                          </a:lnTo>
                          <a:lnTo>
                            <a:pt x="783622" y="310274"/>
                          </a:lnTo>
                          <a:cubicBezTo>
                            <a:pt x="783622" y="315893"/>
                            <a:pt x="779067" y="320448"/>
                            <a:pt x="773448" y="320448"/>
                          </a:cubicBezTo>
                          <a:lnTo>
                            <a:pt x="10174" y="320448"/>
                          </a:lnTo>
                          <a:cubicBezTo>
                            <a:pt x="4555" y="320448"/>
                            <a:pt x="0" y="315893"/>
                            <a:pt x="0" y="310274"/>
                          </a:cubicBezTo>
                          <a:lnTo>
                            <a:pt x="0" y="10174"/>
                          </a:lnTo>
                          <a:cubicBezTo>
                            <a:pt x="0" y="4555"/>
                            <a:pt x="4555" y="0"/>
                            <a:pt x="10174" y="0"/>
                          </a:cubicBezTo>
                          <a:close/>
                        </a:path>
                      </a:pathLst>
                    </a:custGeom>
                    <a:solidFill>
                      <a:schemeClr val="bg1"/>
                    </a:solidFill>
                    <a:ln w="31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lIns="0" tIns="0" rIns="0" bIns="0" rtlCol="0" anchor="ctr"/>
                    <a:lstStyle/>
                    <a:p>
                      <a:pPr algn="ctr"/>
                      <a:endParaRPr lang="ko-KR" altLang="en-US" sz="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ea"/>
                        <a:ea typeface="+mj-ea"/>
                      </a:endParaRPr>
                    </a:p>
                  </p:txBody>
                </p:sp>
                <p:sp>
                  <p:nvSpPr>
                    <p:cNvPr id="130" name="자유형 129"/>
                    <p:cNvSpPr/>
                    <p:nvPr/>
                  </p:nvSpPr>
                  <p:spPr>
                    <a:xfrm>
                      <a:off x="4112536" y="2051276"/>
                      <a:ext cx="423745" cy="320448"/>
                    </a:xfrm>
                    <a:custGeom>
                      <a:avLst/>
                      <a:gdLst>
                        <a:gd name="connsiteX0" fmla="*/ 10174 w 423745"/>
                        <a:gd name="connsiteY0" fmla="*/ 0 h 320448"/>
                        <a:gd name="connsiteX1" fmla="*/ 423745 w 423745"/>
                        <a:gd name="connsiteY1" fmla="*/ 0 h 320448"/>
                        <a:gd name="connsiteX2" fmla="*/ 423745 w 423745"/>
                        <a:gd name="connsiteY2" fmla="*/ 320448 h 320448"/>
                        <a:gd name="connsiteX3" fmla="*/ 10174 w 423745"/>
                        <a:gd name="connsiteY3" fmla="*/ 320448 h 320448"/>
                        <a:gd name="connsiteX4" fmla="*/ 0 w 423745"/>
                        <a:gd name="connsiteY4" fmla="*/ 310274 h 320448"/>
                        <a:gd name="connsiteX5" fmla="*/ 0 w 423745"/>
                        <a:gd name="connsiteY5" fmla="*/ 10174 h 320448"/>
                        <a:gd name="connsiteX6" fmla="*/ 10174 w 423745"/>
                        <a:gd name="connsiteY6" fmla="*/ 0 h 32044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423745" h="320448">
                          <a:moveTo>
                            <a:pt x="10174" y="0"/>
                          </a:moveTo>
                          <a:lnTo>
                            <a:pt x="423745" y="0"/>
                          </a:lnTo>
                          <a:lnTo>
                            <a:pt x="423745" y="320448"/>
                          </a:lnTo>
                          <a:lnTo>
                            <a:pt x="10174" y="320448"/>
                          </a:lnTo>
                          <a:cubicBezTo>
                            <a:pt x="4555" y="320448"/>
                            <a:pt x="0" y="315893"/>
                            <a:pt x="0" y="310274"/>
                          </a:cubicBezTo>
                          <a:lnTo>
                            <a:pt x="0" y="10174"/>
                          </a:lnTo>
                          <a:cubicBezTo>
                            <a:pt x="0" y="4555"/>
                            <a:pt x="4555" y="0"/>
                            <a:pt x="10174" y="0"/>
                          </a:cubicBezTo>
                          <a:close/>
                        </a:path>
                      </a:pathLst>
                    </a:custGeom>
                    <a:solidFill>
                      <a:schemeClr val="tx1"/>
                    </a:solidFill>
                    <a:ln w="31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lIns="0" tIns="0" rIns="0" bIns="0" rtlCol="0" anchor="ctr"/>
                    <a:lstStyle/>
                    <a:p>
                      <a:pPr algn="ctr"/>
                      <a:endParaRPr lang="ko-KR" altLang="en-US" sz="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ea"/>
                        <a:ea typeface="+mj-ea"/>
                      </a:endParaRPr>
                    </a:p>
                  </p:txBody>
                </p:sp>
              </p:grpSp>
              <p:sp>
                <p:nvSpPr>
                  <p:cNvPr id="128" name="자유형 127"/>
                  <p:cNvSpPr>
                    <a:spLocks noChangeAspect="1"/>
                  </p:cNvSpPr>
                  <p:nvPr/>
                </p:nvSpPr>
                <p:spPr>
                  <a:xfrm>
                    <a:off x="2048041" y="5070880"/>
                    <a:ext cx="60564" cy="50400"/>
                  </a:xfrm>
                  <a:custGeom>
                    <a:avLst/>
                    <a:gdLst>
                      <a:gd name="connsiteX0" fmla="*/ 501217 w 1047449"/>
                      <a:gd name="connsiteY0" fmla="*/ 470962 h 871663"/>
                      <a:gd name="connsiteX1" fmla="*/ 655343 w 1047449"/>
                      <a:gd name="connsiteY1" fmla="*/ 481392 h 871663"/>
                      <a:gd name="connsiteX2" fmla="*/ 783735 w 1047449"/>
                      <a:gd name="connsiteY2" fmla="*/ 508208 h 871663"/>
                      <a:gd name="connsiteX3" fmla="*/ 529241 w 1047449"/>
                      <a:gd name="connsiteY3" fmla="*/ 871663 h 871663"/>
                      <a:gd name="connsiteX4" fmla="*/ 267673 w 1047449"/>
                      <a:gd name="connsiteY4" fmla="*/ 498105 h 871663"/>
                      <a:gd name="connsiteX5" fmla="*/ 347012 w 1047449"/>
                      <a:gd name="connsiteY5" fmla="*/ 481481 h 871663"/>
                      <a:gd name="connsiteX6" fmla="*/ 501217 w 1047449"/>
                      <a:gd name="connsiteY6" fmla="*/ 470962 h 871663"/>
                      <a:gd name="connsiteX7" fmla="*/ 501217 w 1047449"/>
                      <a:gd name="connsiteY7" fmla="*/ 236943 h 871663"/>
                      <a:gd name="connsiteX8" fmla="*/ 798924 w 1047449"/>
                      <a:gd name="connsiteY8" fmla="*/ 277361 h 871663"/>
                      <a:gd name="connsiteX9" fmla="*/ 915544 w 1047449"/>
                      <a:gd name="connsiteY9" fmla="*/ 319965 h 871663"/>
                      <a:gd name="connsiteX10" fmla="*/ 846761 w 1047449"/>
                      <a:gd name="connsiteY10" fmla="*/ 418197 h 871663"/>
                      <a:gd name="connsiteX11" fmla="*/ 839415 w 1047449"/>
                      <a:gd name="connsiteY11" fmla="*/ 415358 h 871663"/>
                      <a:gd name="connsiteX12" fmla="*/ 501160 w 1047449"/>
                      <a:gd name="connsiteY12" fmla="*/ 366780 h 871663"/>
                      <a:gd name="connsiteX13" fmla="*/ 325967 w 1047449"/>
                      <a:gd name="connsiteY13" fmla="*/ 379424 h 871663"/>
                      <a:gd name="connsiteX14" fmla="*/ 203570 w 1047449"/>
                      <a:gd name="connsiteY14" fmla="*/ 406557 h 871663"/>
                      <a:gd name="connsiteX15" fmla="*/ 131641 w 1047449"/>
                      <a:gd name="connsiteY15" fmla="*/ 303832 h 871663"/>
                      <a:gd name="connsiteX16" fmla="*/ 203391 w 1047449"/>
                      <a:gd name="connsiteY16" fmla="*/ 277555 h 871663"/>
                      <a:gd name="connsiteX17" fmla="*/ 501217 w 1047449"/>
                      <a:gd name="connsiteY17" fmla="*/ 236943 h 871663"/>
                      <a:gd name="connsiteX18" fmla="*/ 508680 w 1047449"/>
                      <a:gd name="connsiteY18" fmla="*/ 0 h 871663"/>
                      <a:gd name="connsiteX19" fmla="*/ 965122 w 1047449"/>
                      <a:gd name="connsiteY19" fmla="*/ 88478 h 871663"/>
                      <a:gd name="connsiteX20" fmla="*/ 1047449 w 1047449"/>
                      <a:gd name="connsiteY20" fmla="*/ 131584 h 871663"/>
                      <a:gd name="connsiteX21" fmla="*/ 975723 w 1047449"/>
                      <a:gd name="connsiteY21" fmla="*/ 234020 h 871663"/>
                      <a:gd name="connsiteX22" fmla="*/ 839415 w 1047449"/>
                      <a:gd name="connsiteY22" fmla="*/ 181339 h 871663"/>
                      <a:gd name="connsiteX23" fmla="*/ 501160 w 1047449"/>
                      <a:gd name="connsiteY23" fmla="*/ 132761 h 871663"/>
                      <a:gd name="connsiteX24" fmla="*/ 162799 w 1047449"/>
                      <a:gd name="connsiteY24" fmla="*/ 181576 h 871663"/>
                      <a:gd name="connsiteX25" fmla="*/ 70952 w 1047449"/>
                      <a:gd name="connsiteY25" fmla="*/ 217160 h 871663"/>
                      <a:gd name="connsiteX26" fmla="*/ 0 w 1047449"/>
                      <a:gd name="connsiteY26" fmla="*/ 115830 h 871663"/>
                      <a:gd name="connsiteX27" fmla="*/ 52239 w 1047449"/>
                      <a:gd name="connsiteY27" fmla="*/ 88478 h 871663"/>
                      <a:gd name="connsiteX28" fmla="*/ 508680 w 1047449"/>
                      <a:gd name="connsiteY28" fmla="*/ 0 h 87166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</a:cxnLst>
                    <a:rect l="l" t="t" r="r" b="b"/>
                    <a:pathLst>
                      <a:path w="1047449" h="871663">
                        <a:moveTo>
                          <a:pt x="501217" y="470962"/>
                        </a:moveTo>
                        <a:cubicBezTo>
                          <a:pt x="554008" y="470949"/>
                          <a:pt x="605554" y="474540"/>
                          <a:pt x="655343" y="481392"/>
                        </a:cubicBezTo>
                        <a:lnTo>
                          <a:pt x="783735" y="508208"/>
                        </a:lnTo>
                        <a:lnTo>
                          <a:pt x="529241" y="871663"/>
                        </a:lnTo>
                        <a:lnTo>
                          <a:pt x="267673" y="498105"/>
                        </a:lnTo>
                        <a:lnTo>
                          <a:pt x="347012" y="481481"/>
                        </a:lnTo>
                        <a:cubicBezTo>
                          <a:pt x="396820" y="474597"/>
                          <a:pt x="448393" y="470975"/>
                          <a:pt x="501217" y="470962"/>
                        </a:cubicBezTo>
                        <a:close/>
                        <a:moveTo>
                          <a:pt x="501217" y="236943"/>
                        </a:moveTo>
                        <a:cubicBezTo>
                          <a:pt x="606799" y="236917"/>
                          <a:pt x="707401" y="251309"/>
                          <a:pt x="798924" y="277361"/>
                        </a:cubicBezTo>
                        <a:lnTo>
                          <a:pt x="915544" y="319965"/>
                        </a:lnTo>
                        <a:lnTo>
                          <a:pt x="846761" y="418197"/>
                        </a:lnTo>
                        <a:lnTo>
                          <a:pt x="839415" y="415358"/>
                        </a:lnTo>
                        <a:cubicBezTo>
                          <a:pt x="735427" y="384045"/>
                          <a:pt x="621123" y="366747"/>
                          <a:pt x="501160" y="366780"/>
                        </a:cubicBezTo>
                        <a:cubicBezTo>
                          <a:pt x="441147" y="366797"/>
                          <a:pt x="382555" y="371150"/>
                          <a:pt x="325967" y="379424"/>
                        </a:cubicBezTo>
                        <a:lnTo>
                          <a:pt x="203570" y="406557"/>
                        </a:lnTo>
                        <a:lnTo>
                          <a:pt x="131641" y="303832"/>
                        </a:lnTo>
                        <a:lnTo>
                          <a:pt x="203391" y="277555"/>
                        </a:lnTo>
                        <a:cubicBezTo>
                          <a:pt x="294927" y="251429"/>
                          <a:pt x="395569" y="236969"/>
                          <a:pt x="501217" y="236943"/>
                        </a:cubicBezTo>
                        <a:close/>
                        <a:moveTo>
                          <a:pt x="508680" y="0"/>
                        </a:moveTo>
                        <a:cubicBezTo>
                          <a:pt x="677756" y="0"/>
                          <a:pt x="834828" y="32618"/>
                          <a:pt x="965122" y="88478"/>
                        </a:cubicBezTo>
                        <a:lnTo>
                          <a:pt x="1047449" y="131584"/>
                        </a:lnTo>
                        <a:lnTo>
                          <a:pt x="975723" y="234020"/>
                        </a:lnTo>
                        <a:lnTo>
                          <a:pt x="839415" y="181339"/>
                        </a:lnTo>
                        <a:cubicBezTo>
                          <a:pt x="735427" y="150026"/>
                          <a:pt x="621123" y="132728"/>
                          <a:pt x="501160" y="132761"/>
                        </a:cubicBezTo>
                        <a:cubicBezTo>
                          <a:pt x="381133" y="132795"/>
                          <a:pt x="266793" y="150174"/>
                          <a:pt x="162799" y="181576"/>
                        </a:cubicBezTo>
                        <a:lnTo>
                          <a:pt x="70952" y="217160"/>
                        </a:lnTo>
                        <a:lnTo>
                          <a:pt x="0" y="115830"/>
                        </a:lnTo>
                        <a:lnTo>
                          <a:pt x="52239" y="88478"/>
                        </a:lnTo>
                        <a:cubicBezTo>
                          <a:pt x="182533" y="32618"/>
                          <a:pt x="339604" y="0"/>
                          <a:pt x="508680" y="0"/>
                        </a:cubicBezTo>
                        <a:close/>
                      </a:path>
                    </a:pathLst>
                  </a:custGeom>
                  <a:solidFill>
                    <a:schemeClr val="tx1"/>
                  </a:solidFill>
                  <a:ln w="3175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endParaRPr lang="ko-KR" altLang="en-US" sz="80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j-ea"/>
                      <a:ea typeface="+mj-ea"/>
                    </a:endParaRPr>
                  </a:p>
                </p:txBody>
              </p:sp>
            </p:grpSp>
            <p:cxnSp>
              <p:nvCxnSpPr>
                <p:cNvPr id="121" name="직선 연결선 120"/>
                <p:cNvCxnSpPr/>
                <p:nvPr/>
              </p:nvCxnSpPr>
              <p:spPr>
                <a:xfrm>
                  <a:off x="1500226" y="5557801"/>
                  <a:ext cx="1872000" cy="0"/>
                </a:xfrm>
                <a:prstGeom prst="line">
                  <a:avLst/>
                </a:prstGeom>
                <a:ln w="31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22" name="자유형 121"/>
                <p:cNvSpPr>
                  <a:spLocks noChangeAspect="1"/>
                </p:cNvSpPr>
                <p:nvPr/>
              </p:nvSpPr>
              <p:spPr>
                <a:xfrm rot="18900000" flipH="1">
                  <a:off x="3240160" y="5248814"/>
                  <a:ext cx="93600" cy="93600"/>
                </a:xfrm>
                <a:custGeom>
                  <a:avLst/>
                  <a:gdLst>
                    <a:gd name="connsiteX0" fmla="*/ 217800 w 496800"/>
                    <a:gd name="connsiteY0" fmla="*/ 0 h 496800"/>
                    <a:gd name="connsiteX1" fmla="*/ 217800 w 496800"/>
                    <a:gd name="connsiteY1" fmla="*/ 217800 h 496800"/>
                    <a:gd name="connsiteX2" fmla="*/ 0 w 496800"/>
                    <a:gd name="connsiteY2" fmla="*/ 217800 h 496800"/>
                    <a:gd name="connsiteX3" fmla="*/ 0 w 496800"/>
                    <a:gd name="connsiteY3" fmla="*/ 279000 h 496800"/>
                    <a:gd name="connsiteX4" fmla="*/ 217800 w 496800"/>
                    <a:gd name="connsiteY4" fmla="*/ 279000 h 496800"/>
                    <a:gd name="connsiteX5" fmla="*/ 217800 w 496800"/>
                    <a:gd name="connsiteY5" fmla="*/ 496800 h 496800"/>
                    <a:gd name="connsiteX6" fmla="*/ 279000 w 496800"/>
                    <a:gd name="connsiteY6" fmla="*/ 496800 h 496800"/>
                    <a:gd name="connsiteX7" fmla="*/ 279000 w 496800"/>
                    <a:gd name="connsiteY7" fmla="*/ 279000 h 496800"/>
                    <a:gd name="connsiteX8" fmla="*/ 496800 w 496800"/>
                    <a:gd name="connsiteY8" fmla="*/ 279000 h 496800"/>
                    <a:gd name="connsiteX9" fmla="*/ 496800 w 496800"/>
                    <a:gd name="connsiteY9" fmla="*/ 217800 h 496800"/>
                    <a:gd name="connsiteX10" fmla="*/ 279000 w 496800"/>
                    <a:gd name="connsiteY10" fmla="*/ 217800 h 496800"/>
                    <a:gd name="connsiteX11" fmla="*/ 279000 w 496800"/>
                    <a:gd name="connsiteY11" fmla="*/ 0 h 496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496800" h="496800">
                      <a:moveTo>
                        <a:pt x="217800" y="0"/>
                      </a:moveTo>
                      <a:lnTo>
                        <a:pt x="217800" y="217800"/>
                      </a:lnTo>
                      <a:lnTo>
                        <a:pt x="0" y="217800"/>
                      </a:lnTo>
                      <a:lnTo>
                        <a:pt x="0" y="279000"/>
                      </a:lnTo>
                      <a:lnTo>
                        <a:pt x="217800" y="279000"/>
                      </a:lnTo>
                      <a:lnTo>
                        <a:pt x="217800" y="496800"/>
                      </a:lnTo>
                      <a:lnTo>
                        <a:pt x="279000" y="496800"/>
                      </a:lnTo>
                      <a:lnTo>
                        <a:pt x="279000" y="279000"/>
                      </a:lnTo>
                      <a:lnTo>
                        <a:pt x="496800" y="279000"/>
                      </a:lnTo>
                      <a:lnTo>
                        <a:pt x="496800" y="217800"/>
                      </a:lnTo>
                      <a:lnTo>
                        <a:pt x="279000" y="217800"/>
                      </a:lnTo>
                      <a:lnTo>
                        <a:pt x="279000" y="0"/>
                      </a:lnTo>
                      <a:close/>
                    </a:path>
                  </a:pathLst>
                </a:custGeom>
                <a:solidFill>
                  <a:schemeClr val="tx1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ko-KR" altLang="en-US" sz="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03" name="직사각형 102"/>
              <p:cNvSpPr/>
              <p:nvPr/>
            </p:nvSpPr>
            <p:spPr>
              <a:xfrm>
                <a:off x="737235" y="7107139"/>
                <a:ext cx="2108666" cy="675131"/>
              </a:xfrm>
              <a:prstGeom prst="rect">
                <a:avLst/>
              </a:prstGeom>
              <a:solidFill>
                <a:srgbClr val="1150C5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ko-KR" altLang="en-US" sz="700" dirty="0">
                    <a:solidFill>
                      <a:schemeClr val="bg1"/>
                    </a:solidFill>
                    <a:latin typeface="+mj-ea"/>
                    <a:ea typeface="+mj-ea"/>
                  </a:rPr>
                  <a:t>확인</a:t>
                </a:r>
              </a:p>
            </p:txBody>
          </p:sp>
          <p:sp>
            <p:nvSpPr>
              <p:cNvPr id="104" name="직사각형 103"/>
              <p:cNvSpPr/>
              <p:nvPr/>
            </p:nvSpPr>
            <p:spPr>
              <a:xfrm>
                <a:off x="804759" y="4138106"/>
                <a:ext cx="1872000" cy="90689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ko-KR" altLang="en-US" sz="700">
                  <a:solidFill>
                    <a:schemeClr val="tx1"/>
                  </a:solidFill>
                </a:endParaRPr>
              </a:p>
            </p:txBody>
          </p:sp>
          <p:sp>
            <p:nvSpPr>
              <p:cNvPr id="105" name="직사각형 104"/>
              <p:cNvSpPr/>
              <p:nvPr/>
            </p:nvSpPr>
            <p:spPr>
              <a:xfrm>
                <a:off x="737236" y="3431172"/>
                <a:ext cx="2100081" cy="3675969"/>
              </a:xfrm>
              <a:prstGeom prst="rect">
                <a:avLst/>
              </a:pr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dirty="0"/>
              </a:p>
            </p:txBody>
          </p:sp>
          <p:sp>
            <p:nvSpPr>
              <p:cNvPr id="106" name="TextBox 105"/>
              <p:cNvSpPr txBox="1"/>
              <p:nvPr/>
            </p:nvSpPr>
            <p:spPr>
              <a:xfrm>
                <a:off x="893874" y="4677509"/>
                <a:ext cx="1704818" cy="262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pPr algn="ctr"/>
                <a:r>
                  <a:rPr lang="ko-KR" altLang="en-US" sz="500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신한 청년</a:t>
                </a:r>
                <a:r>
                  <a:rPr lang="en-US" altLang="ko-KR" sz="500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 DREAM </a:t>
                </a:r>
                <a:r>
                  <a:rPr lang="ko-KR" altLang="en-US" sz="500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통장 신규 가입 시 </a:t>
                </a:r>
                <a:endParaRPr lang="en-US" altLang="ko-KR" sz="500" spc="-8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  <a:p>
                <a:pPr algn="ctr"/>
                <a:r>
                  <a:rPr lang="ko-KR" altLang="en-US" sz="500" spc="-80" dirty="0" err="1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모바일</a:t>
                </a:r>
                <a:r>
                  <a:rPr lang="ko-KR" altLang="en-US" sz="500" spc="-8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 </a:t>
                </a:r>
                <a:r>
                  <a:rPr lang="en-US" altLang="ko-KR" sz="500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OTP</a:t>
                </a:r>
                <a:r>
                  <a:rPr lang="ko-KR" altLang="en-US" sz="500" spc="-8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와 체크카드를 </a:t>
                </a:r>
                <a:r>
                  <a:rPr lang="ko-KR" altLang="en-US" sz="500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같이 발급 받으실 수 있습니다</a:t>
                </a:r>
                <a:r>
                  <a:rPr lang="en-US" altLang="ko-KR" sz="500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.</a:t>
                </a:r>
                <a:endParaRPr lang="ko-KR" altLang="en-US" sz="500" spc="-8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107" name="그림 106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97507" y="4166276"/>
                <a:ext cx="658258" cy="411412"/>
              </a:xfrm>
              <a:prstGeom prst="rect">
                <a:avLst/>
              </a:prstGeom>
            </p:spPr>
          </p:pic>
          <p:sp>
            <p:nvSpPr>
              <p:cNvPr id="108" name="TextBox 107"/>
              <p:cNvSpPr txBox="1"/>
              <p:nvPr/>
            </p:nvSpPr>
            <p:spPr>
              <a:xfrm>
                <a:off x="1070031" y="5173547"/>
                <a:ext cx="780214" cy="13352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r>
                  <a:rPr lang="ko-KR" altLang="en-US" sz="650" spc="-80" dirty="0">
                    <a:latin typeface="+mj-ea"/>
                    <a:ea typeface="+mj-ea"/>
                  </a:rPr>
                  <a:t>모바일</a:t>
                </a:r>
                <a:r>
                  <a:rPr lang="en-US" altLang="ko-KR" sz="650" spc="-80" dirty="0">
                    <a:latin typeface="+mj-ea"/>
                    <a:ea typeface="+mj-ea"/>
                  </a:rPr>
                  <a:t>OTP </a:t>
                </a:r>
                <a:r>
                  <a:rPr lang="ko-KR" altLang="en-US" sz="650" spc="-80" dirty="0">
                    <a:latin typeface="+mj-ea"/>
                    <a:ea typeface="+mj-ea"/>
                  </a:rPr>
                  <a:t>발급 신청</a:t>
                </a:r>
              </a:p>
            </p:txBody>
          </p:sp>
          <p:sp>
            <p:nvSpPr>
              <p:cNvPr id="109" name="TextBox 108"/>
              <p:cNvSpPr txBox="1"/>
              <p:nvPr/>
            </p:nvSpPr>
            <p:spPr>
              <a:xfrm>
                <a:off x="906463" y="5347438"/>
                <a:ext cx="1683895" cy="205416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ko-KR" altLang="en-US" sz="500" spc="-8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신한은행 모바일</a:t>
                </a:r>
                <a:r>
                  <a:rPr lang="en-US" altLang="ko-KR" sz="500" spc="-8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OTP</a:t>
                </a:r>
                <a:r>
                  <a:rPr lang="ko-KR" altLang="en-US" sz="500" spc="-8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는 별도의 실물 보안매체 없이 간편하게 인증 가능합니다</a:t>
                </a:r>
                <a:r>
                  <a:rPr lang="en-US" altLang="ko-KR" sz="500" spc="-8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.</a:t>
                </a:r>
                <a:endParaRPr lang="ko-KR" altLang="en-US" sz="500" spc="-8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10" name="TextBox 109"/>
              <p:cNvSpPr txBox="1"/>
              <p:nvPr/>
            </p:nvSpPr>
            <p:spPr>
              <a:xfrm>
                <a:off x="906463" y="5582387"/>
                <a:ext cx="1683895" cy="12325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pPr algn="r"/>
                <a:r>
                  <a:rPr lang="ko-KR" altLang="en-US" sz="600" spc="-8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자세히보기 </a:t>
                </a:r>
                <a:r>
                  <a:rPr lang="en-US" altLang="ko-KR" sz="600" spc="-8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&gt;</a:t>
                </a:r>
                <a:endParaRPr lang="ko-KR" altLang="en-US" sz="600" spc="-8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cxnSp>
            <p:nvCxnSpPr>
              <p:cNvPr id="112" name="직선 연결선 111"/>
              <p:cNvCxnSpPr/>
              <p:nvPr/>
            </p:nvCxnSpPr>
            <p:spPr>
              <a:xfrm>
                <a:off x="906463" y="5808599"/>
                <a:ext cx="1668593" cy="0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13" name="그룹 112"/>
              <p:cNvGrpSpPr/>
              <p:nvPr/>
            </p:nvGrpSpPr>
            <p:grpSpPr>
              <a:xfrm>
                <a:off x="906463" y="5943989"/>
                <a:ext cx="1683895" cy="276596"/>
                <a:chOff x="2848349" y="2621121"/>
                <a:chExt cx="1683895" cy="276596"/>
              </a:xfrm>
            </p:grpSpPr>
            <p:sp>
              <p:nvSpPr>
                <p:cNvPr id="117" name="TextBox 116"/>
                <p:cNvSpPr txBox="1"/>
                <p:nvPr/>
              </p:nvSpPr>
              <p:spPr>
                <a:xfrm>
                  <a:off x="2848349" y="2795009"/>
                  <a:ext cx="1683895" cy="10270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 anchor="t">
                  <a:spAutoFit/>
                </a:bodyPr>
                <a:lstStyle/>
                <a:p>
                  <a:r>
                    <a:rPr lang="ko-KR" altLang="en-US" sz="500" spc="-80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j-ea"/>
                      <a:ea typeface="+mj-ea"/>
                    </a:rPr>
                    <a:t>전용체크카드 발급하고</a:t>
                  </a:r>
                  <a:r>
                    <a:rPr lang="en-US" altLang="ko-KR" sz="500" spc="-80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j-ea"/>
                      <a:ea typeface="+mj-ea"/>
                    </a:rPr>
                    <a:t>, CD/ATM </a:t>
                  </a:r>
                  <a:r>
                    <a:rPr lang="ko-KR" altLang="en-US" sz="500" spc="-80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j-ea"/>
                      <a:ea typeface="+mj-ea"/>
                    </a:rPr>
                    <a:t>현금인출기능도 활용하세요</a:t>
                  </a:r>
                  <a:r>
                    <a:rPr lang="en-US" altLang="ko-KR" sz="500" spc="-80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j-ea"/>
                      <a:ea typeface="+mj-ea"/>
                    </a:rPr>
                    <a:t>.</a:t>
                  </a:r>
                  <a:endParaRPr lang="ko-KR" altLang="en-US" sz="500" spc="-8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18" name="TextBox 117"/>
                <p:cNvSpPr txBox="1"/>
                <p:nvPr/>
              </p:nvSpPr>
              <p:spPr>
                <a:xfrm>
                  <a:off x="3011919" y="2621121"/>
                  <a:ext cx="1498189" cy="13351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>
                  <a:spAutoFit/>
                </a:bodyPr>
                <a:lstStyle/>
                <a:p>
                  <a:r>
                    <a:rPr lang="ko-KR" altLang="en-US" sz="650" spc="-80" dirty="0">
                      <a:latin typeface="+mj-ea"/>
                      <a:ea typeface="+mj-ea"/>
                    </a:rPr>
                    <a:t>서울시 청년수당 </a:t>
                  </a:r>
                  <a:r>
                    <a:rPr lang="en-US" altLang="ko-KR" sz="650" spc="-80" dirty="0">
                      <a:latin typeface="+mj-ea"/>
                      <a:ea typeface="+mj-ea"/>
                    </a:rPr>
                    <a:t>S20 </a:t>
                  </a:r>
                  <a:r>
                    <a:rPr lang="ko-KR" altLang="en-US" sz="650" spc="-80" dirty="0">
                      <a:latin typeface="+mj-ea"/>
                      <a:ea typeface="+mj-ea"/>
                    </a:rPr>
                    <a:t>체크카드 발급 신청</a:t>
                  </a:r>
                </a:p>
              </p:txBody>
            </p:sp>
          </p:grpSp>
          <p:sp>
            <p:nvSpPr>
              <p:cNvPr id="114" name="TextBox 113"/>
              <p:cNvSpPr txBox="1"/>
              <p:nvPr/>
            </p:nvSpPr>
            <p:spPr>
              <a:xfrm>
                <a:off x="906463" y="6352915"/>
                <a:ext cx="1683895" cy="12325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pPr algn="r"/>
                <a:r>
                  <a:rPr lang="ko-KR" altLang="en-US" sz="600" spc="-8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자세히보기 </a:t>
                </a:r>
                <a:r>
                  <a:rPr lang="en-US" altLang="ko-KR" sz="600" spc="-8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&gt;</a:t>
                </a:r>
                <a:endParaRPr lang="ko-KR" altLang="en-US" sz="600" spc="-8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115" name="그림 114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00859" y="5175508"/>
                <a:ext cx="129600" cy="129600"/>
              </a:xfrm>
              <a:prstGeom prst="rect">
                <a:avLst/>
              </a:prstGeom>
            </p:spPr>
          </p:pic>
          <p:pic>
            <p:nvPicPr>
              <p:cNvPr id="116" name="그림 115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06463" y="5942475"/>
                <a:ext cx="129600" cy="129600"/>
              </a:xfrm>
              <a:prstGeom prst="rect">
                <a:avLst/>
              </a:prstGeom>
            </p:spPr>
          </p:pic>
        </p:grpSp>
        <p:pic>
          <p:nvPicPr>
            <p:cNvPr id="1024" name="그림 1023"/>
            <p:cNvPicPr>
              <a:picLocks noChangeAspect="1"/>
            </p:cNvPicPr>
            <p:nvPr/>
          </p:nvPicPr>
          <p:blipFill rotWithShape="1">
            <a:blip r:embed="rId11"/>
            <a:srcRect l="27598" t="7404" r="48756" b="9448"/>
            <a:stretch/>
          </p:blipFill>
          <p:spPr>
            <a:xfrm>
              <a:off x="1652212" y="3195264"/>
              <a:ext cx="1674929" cy="253331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1025" name="직사각형 1024"/>
            <p:cNvSpPr/>
            <p:nvPr/>
          </p:nvSpPr>
          <p:spPr>
            <a:xfrm>
              <a:off x="1998088" y="3516951"/>
              <a:ext cx="1114425" cy="552911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dirty="0" smtClean="0"/>
                <a:t>다운로드</a:t>
              </a:r>
              <a:endParaRPr lang="en-US" altLang="ko-KR" sz="1100" dirty="0" smtClean="0"/>
            </a:p>
            <a:p>
              <a:pPr algn="ctr"/>
              <a:r>
                <a:rPr lang="ko-KR" altLang="en-US" sz="1100" dirty="0" smtClean="0"/>
                <a:t>클릭 후</a:t>
              </a:r>
              <a:endParaRPr lang="en-US" altLang="ko-KR" sz="1100" dirty="0" smtClean="0"/>
            </a:p>
            <a:p>
              <a:pPr algn="ctr"/>
              <a:r>
                <a:rPr lang="ko-KR" altLang="en-US" sz="1100" dirty="0" smtClean="0"/>
                <a:t>확인</a:t>
              </a:r>
              <a:r>
                <a:rPr lang="en-US" altLang="ko-KR" sz="1100" dirty="0" smtClean="0"/>
                <a:t>!</a:t>
              </a:r>
              <a:endParaRPr lang="ko-KR" altLang="en-US" sz="1100" dirty="0"/>
            </a:p>
          </p:txBody>
        </p:sp>
        <p:pic>
          <p:nvPicPr>
            <p:cNvPr id="1027" name="그림 1026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00"/>
            <a:stretch/>
          </p:blipFill>
          <p:spPr>
            <a:xfrm>
              <a:off x="3327141" y="3194295"/>
              <a:ext cx="1691057" cy="253525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1028" name="그림 1027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1252"/>
            <a:stretch/>
          </p:blipFill>
          <p:spPr>
            <a:xfrm>
              <a:off x="5007434" y="3197255"/>
              <a:ext cx="1709735" cy="253714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grpSp>
        <p:nvGrpSpPr>
          <p:cNvPr id="3" name="그룹 2"/>
          <p:cNvGrpSpPr/>
          <p:nvPr/>
        </p:nvGrpSpPr>
        <p:grpSpPr>
          <a:xfrm>
            <a:off x="40155" y="6942225"/>
            <a:ext cx="6727728" cy="2890663"/>
            <a:chOff x="63434" y="6043361"/>
            <a:chExt cx="6727728" cy="2910222"/>
          </a:xfrm>
        </p:grpSpPr>
        <p:grpSp>
          <p:nvGrpSpPr>
            <p:cNvPr id="2" name="그룹 1"/>
            <p:cNvGrpSpPr/>
            <p:nvPr/>
          </p:nvGrpSpPr>
          <p:grpSpPr>
            <a:xfrm>
              <a:off x="63434" y="6043361"/>
              <a:ext cx="6727728" cy="2910222"/>
              <a:chOff x="-32363" y="5169292"/>
              <a:chExt cx="6727728" cy="2910222"/>
            </a:xfrm>
          </p:grpSpPr>
          <p:pic>
            <p:nvPicPr>
              <p:cNvPr id="1029" name="그림 1028"/>
              <p:cNvPicPr>
                <a:picLocks noChangeAspect="1"/>
              </p:cNvPicPr>
              <p:nvPr/>
            </p:nvPicPr>
            <p:blipFill rotWithShape="1"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33" t="-1347" r="-833" b="7491"/>
              <a:stretch/>
            </p:blipFill>
            <p:spPr>
              <a:xfrm>
                <a:off x="-3570" y="5260528"/>
                <a:ext cx="1621847" cy="2810872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pic>
            <p:nvPicPr>
              <p:cNvPr id="1030" name="그림 1029"/>
              <p:cNvPicPr>
                <a:picLocks noChangeAspect="1"/>
              </p:cNvPicPr>
              <p:nvPr/>
            </p:nvPicPr>
            <p:blipFill rotWithShape="1"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143"/>
              <a:stretch/>
            </p:blipFill>
            <p:spPr>
              <a:xfrm>
                <a:off x="-32363" y="5268643"/>
                <a:ext cx="1627719" cy="2810871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pic>
            <p:nvPicPr>
              <p:cNvPr id="146" name="그림 145"/>
              <p:cNvPicPr>
                <a:picLocks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5000703" y="5169292"/>
                <a:ext cx="1694662" cy="2891044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grpSp>
            <p:nvGrpSpPr>
              <p:cNvPr id="149" name="그룹 148"/>
              <p:cNvGrpSpPr/>
              <p:nvPr/>
            </p:nvGrpSpPr>
            <p:grpSpPr>
              <a:xfrm>
                <a:off x="3297899" y="5260526"/>
                <a:ext cx="1669196" cy="2810871"/>
                <a:chOff x="33334" y="6798611"/>
                <a:chExt cx="1557832" cy="2939176"/>
              </a:xfrm>
            </p:grpSpPr>
            <p:pic>
              <p:nvPicPr>
                <p:cNvPr id="150" name="그림 149"/>
                <p:cNvPicPr>
                  <a:picLocks/>
                </p:cNvPicPr>
                <p:nvPr/>
              </p:nvPicPr>
              <p:blipFill rotWithShape="1">
                <a:blip r:embed="rId17"/>
                <a:srcRect l="-1" r="1773" b="164"/>
                <a:stretch/>
              </p:blipFill>
              <p:spPr>
                <a:xfrm>
                  <a:off x="33334" y="6798611"/>
                  <a:ext cx="1557832" cy="2939176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</p:pic>
            <p:sp>
              <p:nvSpPr>
                <p:cNvPr id="151" name="직사각형 150"/>
                <p:cNvSpPr/>
                <p:nvPr/>
              </p:nvSpPr>
              <p:spPr>
                <a:xfrm>
                  <a:off x="388730" y="9570302"/>
                  <a:ext cx="1026639" cy="155919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sp>
          <p:nvSpPr>
            <p:cNvPr id="143" name="직사각형 142"/>
            <p:cNvSpPr/>
            <p:nvPr/>
          </p:nvSpPr>
          <p:spPr>
            <a:xfrm>
              <a:off x="366699" y="6861016"/>
              <a:ext cx="1114425" cy="552911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dirty="0" smtClean="0"/>
                <a:t>다운로드</a:t>
              </a:r>
              <a:endParaRPr lang="en-US" altLang="ko-KR" sz="1100" dirty="0" smtClean="0"/>
            </a:p>
            <a:p>
              <a:pPr algn="ctr"/>
              <a:r>
                <a:rPr lang="ko-KR" altLang="en-US" sz="1100" dirty="0" smtClean="0"/>
                <a:t>클릭 후</a:t>
              </a:r>
              <a:endParaRPr lang="en-US" altLang="ko-KR" sz="1100" dirty="0" smtClean="0"/>
            </a:p>
            <a:p>
              <a:pPr algn="ctr"/>
              <a:r>
                <a:rPr lang="ko-KR" altLang="en-US" sz="1100" dirty="0" smtClean="0"/>
                <a:t>확인</a:t>
              </a:r>
              <a:r>
                <a:rPr lang="en-US" altLang="ko-KR" sz="1100" dirty="0" smtClean="0"/>
                <a:t>!</a:t>
              </a:r>
              <a:endParaRPr lang="ko-KR" altLang="en-US" sz="1100" dirty="0"/>
            </a:p>
          </p:txBody>
        </p:sp>
      </p:grpSp>
      <p:sp>
        <p:nvSpPr>
          <p:cNvPr id="136" name="직사각형 135"/>
          <p:cNvSpPr/>
          <p:nvPr/>
        </p:nvSpPr>
        <p:spPr>
          <a:xfrm>
            <a:off x="0" y="101599"/>
            <a:ext cx="6857999" cy="9804401"/>
          </a:xfrm>
          <a:prstGeom prst="rect">
            <a:avLst/>
          </a:prstGeom>
          <a:noFill/>
          <a:ln w="76200">
            <a:solidFill>
              <a:srgbClr val="0468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37" name="그룹 136"/>
          <p:cNvGrpSpPr/>
          <p:nvPr/>
        </p:nvGrpSpPr>
        <p:grpSpPr>
          <a:xfrm>
            <a:off x="-25758" y="-1"/>
            <a:ext cx="6912000" cy="1277993"/>
            <a:chOff x="-14288" y="1761566"/>
            <a:chExt cx="6882928" cy="1180364"/>
          </a:xfrm>
        </p:grpSpPr>
        <p:pic>
          <p:nvPicPr>
            <p:cNvPr id="138" name="그림 137"/>
            <p:cNvPicPr>
              <a:picLocks noChangeAspect="1"/>
            </p:cNvPicPr>
            <p:nvPr/>
          </p:nvPicPr>
          <p:blipFill rotWithShape="1">
            <a:blip r:embed="rId18"/>
            <a:srcRect l="15492" t="12432" r="14193" b="62910"/>
            <a:stretch/>
          </p:blipFill>
          <p:spPr>
            <a:xfrm>
              <a:off x="-14288" y="1761566"/>
              <a:ext cx="6882928" cy="1180364"/>
            </a:xfrm>
            <a:prstGeom prst="rect">
              <a:avLst/>
            </a:prstGeom>
          </p:spPr>
        </p:pic>
        <p:sp>
          <p:nvSpPr>
            <p:cNvPr id="139" name="직사각형 138"/>
            <p:cNvSpPr/>
            <p:nvPr/>
          </p:nvSpPr>
          <p:spPr>
            <a:xfrm>
              <a:off x="5671343" y="1963723"/>
              <a:ext cx="1076325" cy="269673"/>
            </a:xfrm>
            <a:prstGeom prst="rect">
              <a:avLst/>
            </a:prstGeom>
            <a:solidFill>
              <a:srgbClr val="0468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40" name="제목 1"/>
          <p:cNvSpPr txBox="1">
            <a:spLocks/>
          </p:cNvSpPr>
          <p:nvPr/>
        </p:nvSpPr>
        <p:spPr>
          <a:xfrm>
            <a:off x="2494919" y="537054"/>
            <a:ext cx="4394549" cy="5565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청년</a:t>
            </a:r>
            <a:r>
              <a:rPr lang="en-US" altLang="ko-KR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DREAM</a:t>
            </a:r>
            <a:r>
              <a:rPr lang="ko-KR" altLang="en-US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통장</a:t>
            </a:r>
            <a:r>
              <a:rPr lang="en-US" altLang="ko-KR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/</a:t>
            </a:r>
            <a:r>
              <a:rPr lang="ko-KR" altLang="en-US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카드  신규매뉴얼</a:t>
            </a:r>
            <a:endParaRPr lang="en-US" altLang="ko-KR" sz="1800" dirty="0" smtClean="0">
              <a:solidFill>
                <a:schemeClr val="bg1"/>
              </a:solidFill>
              <a:latin typeface="원신한 Bold" panose="020B0803000000000000" pitchFamily="50" charset="-127"/>
              <a:ea typeface="원신한 Bold" panose="020B0803000000000000" pitchFamily="50" charset="-127"/>
            </a:endParaRPr>
          </a:p>
          <a:p>
            <a:pPr>
              <a:lnSpc>
                <a:spcPct val="100000"/>
              </a:lnSpc>
            </a:pPr>
            <a:r>
              <a:rPr lang="en-US" altLang="ko-KR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Setp.2 </a:t>
            </a:r>
            <a:r>
              <a:rPr lang="ko-KR" altLang="en-US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통장</a:t>
            </a:r>
            <a:r>
              <a:rPr lang="en-US" altLang="ko-KR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/</a:t>
            </a:r>
            <a:r>
              <a:rPr lang="ko-KR" altLang="en-US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카드 신규</a:t>
            </a:r>
            <a:endParaRPr lang="ko-KR" altLang="en-US" sz="1800" dirty="0">
              <a:solidFill>
                <a:schemeClr val="bg1"/>
              </a:solidFill>
              <a:latin typeface="원신한 Bold" panose="020B0803000000000000" pitchFamily="50" charset="-127"/>
              <a:ea typeface="원신한 Bold" panose="020B0803000000000000" pitchFamily="50" charset="-127"/>
            </a:endParaRPr>
          </a:p>
        </p:txBody>
      </p:sp>
      <p:sp>
        <p:nvSpPr>
          <p:cNvPr id="141" name="타원 140"/>
          <p:cNvSpPr/>
          <p:nvPr/>
        </p:nvSpPr>
        <p:spPr>
          <a:xfrm>
            <a:off x="3467380" y="2953669"/>
            <a:ext cx="1107331" cy="423305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화살표 연결선 6"/>
          <p:cNvCxnSpPr/>
          <p:nvPr/>
        </p:nvCxnSpPr>
        <p:spPr>
          <a:xfrm flipV="1">
            <a:off x="4029075" y="2385930"/>
            <a:ext cx="1272242" cy="56773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제목 1"/>
          <p:cNvSpPr txBox="1">
            <a:spLocks/>
          </p:cNvSpPr>
          <p:nvPr/>
        </p:nvSpPr>
        <p:spPr>
          <a:xfrm>
            <a:off x="106386" y="1060335"/>
            <a:ext cx="7829317" cy="556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200" b="1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★ 통장 신규 및 카드 발급 진행</a:t>
            </a:r>
            <a:endParaRPr lang="ko-KR" altLang="en-US" sz="1200" b="1" dirty="0">
              <a:solidFill>
                <a:srgbClr val="FF0000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145" name="그림 144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895" y="1697360"/>
            <a:ext cx="1717112" cy="2547812"/>
          </a:xfrm>
          <a:prstGeom prst="rect">
            <a:avLst/>
          </a:prstGeom>
        </p:spPr>
      </p:pic>
      <p:pic>
        <p:nvPicPr>
          <p:cNvPr id="148" name="그림 147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727" y="1713806"/>
            <a:ext cx="1654222" cy="2531366"/>
          </a:xfrm>
          <a:prstGeom prst="rect">
            <a:avLst/>
          </a:prstGeom>
        </p:spPr>
      </p:pic>
      <p:pic>
        <p:nvPicPr>
          <p:cNvPr id="152" name="그림 151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759" y="1714085"/>
            <a:ext cx="1708202" cy="2546156"/>
          </a:xfrm>
          <a:prstGeom prst="rect">
            <a:avLst/>
          </a:prstGeom>
        </p:spPr>
      </p:pic>
      <p:pic>
        <p:nvPicPr>
          <p:cNvPr id="153" name="그림 152"/>
          <p:cNvPicPr>
            <a:picLocks noChangeAspect="1"/>
          </p:cNvPicPr>
          <p:nvPr/>
        </p:nvPicPr>
        <p:blipFill rotWithShape="1">
          <a:blip r:embed="rId22"/>
          <a:srcRect l="28490" t="44258" r="62874" b="30722"/>
          <a:stretch/>
        </p:blipFill>
        <p:spPr>
          <a:xfrm>
            <a:off x="5049949" y="1683925"/>
            <a:ext cx="1756057" cy="2573750"/>
          </a:xfrm>
          <a:prstGeom prst="rect">
            <a:avLst/>
          </a:prstGeom>
        </p:spPr>
      </p:pic>
      <p:pic>
        <p:nvPicPr>
          <p:cNvPr id="154" name="그림 153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3" y="4366382"/>
            <a:ext cx="1586190" cy="2532972"/>
          </a:xfrm>
          <a:prstGeom prst="rect">
            <a:avLst/>
          </a:prstGeom>
        </p:spPr>
      </p:pic>
      <p:pic>
        <p:nvPicPr>
          <p:cNvPr id="155" name="그림 154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485" y="4351864"/>
            <a:ext cx="1722765" cy="2547489"/>
          </a:xfrm>
          <a:prstGeom prst="rect">
            <a:avLst/>
          </a:prstGeom>
        </p:spPr>
      </p:pic>
      <p:pic>
        <p:nvPicPr>
          <p:cNvPr id="156" name="그림 155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0426" y="4383815"/>
            <a:ext cx="1654040" cy="2508949"/>
          </a:xfrm>
          <a:prstGeom prst="rect">
            <a:avLst/>
          </a:prstGeom>
        </p:spPr>
      </p:pic>
      <p:pic>
        <p:nvPicPr>
          <p:cNvPr id="157" name="그림 156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4801" y="4361953"/>
            <a:ext cx="1690489" cy="2536653"/>
          </a:xfrm>
          <a:prstGeom prst="rect">
            <a:avLst/>
          </a:prstGeom>
        </p:spPr>
      </p:pic>
      <p:pic>
        <p:nvPicPr>
          <p:cNvPr id="158" name="그림 157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2" y="6913768"/>
            <a:ext cx="1627193" cy="2928640"/>
          </a:xfrm>
          <a:prstGeom prst="rect">
            <a:avLst/>
          </a:prstGeom>
        </p:spPr>
      </p:pic>
      <p:pic>
        <p:nvPicPr>
          <p:cNvPr id="159" name="그림 158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468" y="7010211"/>
            <a:ext cx="1716284" cy="2850730"/>
          </a:xfrm>
          <a:prstGeom prst="rect">
            <a:avLst/>
          </a:prstGeom>
        </p:spPr>
      </p:pic>
      <p:pic>
        <p:nvPicPr>
          <p:cNvPr id="160" name="그림 159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802" y="7019736"/>
            <a:ext cx="1625575" cy="2822671"/>
          </a:xfrm>
          <a:prstGeom prst="rect">
            <a:avLst/>
          </a:prstGeom>
        </p:spPr>
      </p:pic>
      <p:pic>
        <p:nvPicPr>
          <p:cNvPr id="161" name="그림 160"/>
          <p:cNvPicPr>
            <a:picLocks noChangeAspect="1"/>
          </p:cNvPicPr>
          <p:nvPr/>
        </p:nvPicPr>
        <p:blipFill rotWithShape="1">
          <a:blip r:embed="rId30"/>
          <a:srcRect l="853" t="5380" r="93143" b="84190"/>
          <a:stretch/>
        </p:blipFill>
        <p:spPr>
          <a:xfrm>
            <a:off x="268867" y="2033056"/>
            <a:ext cx="1098006" cy="1072968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5678828" y="7841064"/>
            <a:ext cx="1039018" cy="1879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600" dirty="0" err="1" smtClean="0">
                <a:solidFill>
                  <a:schemeClr val="tx1"/>
                </a:solidFill>
              </a:rPr>
              <a:t>신한플러스</a:t>
            </a:r>
            <a:r>
              <a:rPr lang="ko-KR" altLang="en-US" sz="600" dirty="0" smtClean="0">
                <a:solidFill>
                  <a:schemeClr val="tx1"/>
                </a:solidFill>
              </a:rPr>
              <a:t> 멤버십 체크카드</a:t>
            </a:r>
            <a:endParaRPr lang="en-US" altLang="ko-KR" sz="6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408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직사각형 135"/>
          <p:cNvSpPr/>
          <p:nvPr/>
        </p:nvSpPr>
        <p:spPr>
          <a:xfrm>
            <a:off x="0" y="101599"/>
            <a:ext cx="6857999" cy="9804401"/>
          </a:xfrm>
          <a:prstGeom prst="rect">
            <a:avLst/>
          </a:prstGeom>
          <a:noFill/>
          <a:ln w="76200">
            <a:solidFill>
              <a:srgbClr val="0468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37" name="그룹 136"/>
          <p:cNvGrpSpPr/>
          <p:nvPr/>
        </p:nvGrpSpPr>
        <p:grpSpPr>
          <a:xfrm>
            <a:off x="-25758" y="-1"/>
            <a:ext cx="6912000" cy="1277993"/>
            <a:chOff x="-14288" y="1761566"/>
            <a:chExt cx="6882928" cy="1180364"/>
          </a:xfrm>
        </p:grpSpPr>
        <p:pic>
          <p:nvPicPr>
            <p:cNvPr id="138" name="그림 137"/>
            <p:cNvPicPr>
              <a:picLocks noChangeAspect="1"/>
            </p:cNvPicPr>
            <p:nvPr/>
          </p:nvPicPr>
          <p:blipFill rotWithShape="1">
            <a:blip r:embed="rId3"/>
            <a:srcRect l="15492" t="12432" r="14193" b="62910"/>
            <a:stretch/>
          </p:blipFill>
          <p:spPr>
            <a:xfrm>
              <a:off x="-14288" y="1761566"/>
              <a:ext cx="6882928" cy="1180364"/>
            </a:xfrm>
            <a:prstGeom prst="rect">
              <a:avLst/>
            </a:prstGeom>
          </p:spPr>
        </p:pic>
        <p:sp>
          <p:nvSpPr>
            <p:cNvPr id="139" name="직사각형 138"/>
            <p:cNvSpPr/>
            <p:nvPr/>
          </p:nvSpPr>
          <p:spPr>
            <a:xfrm>
              <a:off x="5671343" y="1963723"/>
              <a:ext cx="1076325" cy="269673"/>
            </a:xfrm>
            <a:prstGeom prst="rect">
              <a:avLst/>
            </a:prstGeom>
            <a:solidFill>
              <a:srgbClr val="0468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40" name="제목 1"/>
          <p:cNvSpPr txBox="1">
            <a:spLocks/>
          </p:cNvSpPr>
          <p:nvPr/>
        </p:nvSpPr>
        <p:spPr>
          <a:xfrm>
            <a:off x="2494919" y="537054"/>
            <a:ext cx="4394549" cy="5565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청년</a:t>
            </a:r>
            <a:r>
              <a:rPr lang="en-US" altLang="ko-KR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DREAM</a:t>
            </a:r>
            <a:r>
              <a:rPr lang="ko-KR" altLang="en-US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통장</a:t>
            </a:r>
            <a:r>
              <a:rPr lang="en-US" altLang="ko-KR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/</a:t>
            </a:r>
            <a:r>
              <a:rPr lang="ko-KR" altLang="en-US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카드  신규매뉴얼</a:t>
            </a:r>
            <a:endParaRPr lang="en-US" altLang="ko-KR" sz="1800" dirty="0" smtClean="0">
              <a:solidFill>
                <a:schemeClr val="bg1"/>
              </a:solidFill>
              <a:latin typeface="원신한 Bold" panose="020B0803000000000000" pitchFamily="50" charset="-127"/>
              <a:ea typeface="원신한 Bold" panose="020B0803000000000000" pitchFamily="50" charset="-127"/>
            </a:endParaRPr>
          </a:p>
          <a:p>
            <a:pPr>
              <a:lnSpc>
                <a:spcPct val="100000"/>
              </a:lnSpc>
            </a:pPr>
            <a:r>
              <a:rPr lang="en-US" altLang="ko-KR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Setp.2 </a:t>
            </a:r>
            <a:r>
              <a:rPr lang="ko-KR" altLang="en-US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통장</a:t>
            </a:r>
            <a:r>
              <a:rPr lang="en-US" altLang="ko-KR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/</a:t>
            </a:r>
            <a:r>
              <a:rPr lang="ko-KR" altLang="en-US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카드 신규</a:t>
            </a:r>
            <a:endParaRPr lang="ko-KR" altLang="en-US" sz="1800" dirty="0">
              <a:solidFill>
                <a:schemeClr val="bg1"/>
              </a:solidFill>
              <a:latin typeface="원신한 Bold" panose="020B0803000000000000" pitchFamily="50" charset="-127"/>
              <a:ea typeface="원신한 Bold" panose="020B0803000000000000" pitchFamily="50" charset="-127"/>
            </a:endParaRPr>
          </a:p>
        </p:txBody>
      </p:sp>
      <p:sp>
        <p:nvSpPr>
          <p:cNvPr id="142" name="제목 1"/>
          <p:cNvSpPr txBox="1">
            <a:spLocks/>
          </p:cNvSpPr>
          <p:nvPr/>
        </p:nvSpPr>
        <p:spPr>
          <a:xfrm>
            <a:off x="106386" y="1060335"/>
            <a:ext cx="7829317" cy="556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200" b="1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★ 청년 </a:t>
            </a:r>
            <a:r>
              <a:rPr lang="en-US" altLang="ko-KR" sz="1200" b="1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DREAM </a:t>
            </a:r>
            <a:r>
              <a:rPr lang="ko-KR" altLang="en-US" sz="1200" b="1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통장 기 보유 고객 알림</a:t>
            </a:r>
            <a:endParaRPr lang="ko-KR" altLang="en-US" sz="1200" b="1" dirty="0">
              <a:solidFill>
                <a:srgbClr val="FF0000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162394"/>
              </p:ext>
            </p:extLst>
          </p:nvPr>
        </p:nvGraphicFramePr>
        <p:xfrm>
          <a:off x="144463" y="-14446250"/>
          <a:ext cx="5915023" cy="26822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8103"/>
                <a:gridCol w="354901"/>
                <a:gridCol w="880429"/>
                <a:gridCol w="300301"/>
                <a:gridCol w="1183005"/>
                <a:gridCol w="348076"/>
                <a:gridCol w="837203"/>
                <a:gridCol w="1183005"/>
              </a:tblGrid>
              <a:tr h="96385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800" u="none" strike="noStrike">
                          <a:effectLst/>
                        </a:rPr>
                        <a:t>* 청년</a:t>
                      </a:r>
                      <a:r>
                        <a:rPr lang="en-US" altLang="ko-KR" sz="800" u="none" strike="noStrike">
                          <a:effectLst/>
                        </a:rPr>
                        <a:t>DREAM </a:t>
                      </a:r>
                      <a:r>
                        <a:rPr lang="ko-KR" altLang="en-US" sz="800" u="none" strike="noStrike">
                          <a:effectLst/>
                        </a:rPr>
                        <a:t>보유 시 알럿 노출 확인</a:t>
                      </a:r>
                      <a:endParaRPr lang="ko-KR" altLang="en-US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altLang="ko-KR" sz="800" u="none" strike="noStrike">
                          <a:effectLst/>
                        </a:rPr>
                        <a:t>&gt;1</a:t>
                      </a:r>
                      <a:r>
                        <a:rPr lang="ko-KR" altLang="en-US" sz="800" u="none" strike="noStrike">
                          <a:effectLst/>
                        </a:rPr>
                        <a:t>인</a:t>
                      </a:r>
                      <a:r>
                        <a:rPr lang="en-US" altLang="ko-KR" sz="800" u="none" strike="noStrike">
                          <a:effectLst/>
                        </a:rPr>
                        <a:t>1</a:t>
                      </a:r>
                      <a:r>
                        <a:rPr lang="ko-KR" altLang="en-US" sz="800" u="none" strike="noStrike">
                          <a:effectLst/>
                        </a:rPr>
                        <a:t>계좌 안내 팝업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en-US" altLang="ko-KR" sz="800" u="none" strike="noStrike">
                          <a:effectLst/>
                        </a:rPr>
                        <a:t>&gt;</a:t>
                      </a:r>
                      <a:r>
                        <a:rPr lang="ko-KR" altLang="en-US" sz="800" u="none" strike="noStrike">
                          <a:effectLst/>
                        </a:rPr>
                        <a:t>보유 계좌가 </a:t>
                      </a:r>
                      <a:r>
                        <a:rPr lang="en-US" altLang="ko-KR" sz="800" u="none" strike="noStrike">
                          <a:effectLst/>
                        </a:rPr>
                        <a:t>'</a:t>
                      </a:r>
                      <a:r>
                        <a:rPr lang="ko-KR" altLang="en-US" sz="800" u="none" strike="noStrike">
                          <a:effectLst/>
                        </a:rPr>
                        <a:t>거래중지</a:t>
                      </a:r>
                      <a:r>
                        <a:rPr lang="en-US" altLang="ko-KR" sz="800" u="none" strike="noStrike">
                          <a:effectLst/>
                        </a:rPr>
                        <a:t>'</a:t>
                      </a:r>
                      <a:r>
                        <a:rPr lang="ko-KR" altLang="en-US" sz="800" u="none" strike="noStrike">
                          <a:effectLst/>
                        </a:rPr>
                        <a:t>중일 경우 안내 팝업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rowSpan="17" gridSpan="2"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rowSpan="17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00" u="none" strike="noStrike">
                          <a:effectLst/>
                        </a:rPr>
                        <a:t>&gt;</a:t>
                      </a:r>
                      <a:r>
                        <a:rPr lang="ko-KR" altLang="en-US" sz="800" u="none" strike="noStrike">
                          <a:effectLst/>
                        </a:rPr>
                        <a:t>카드발급 선택 시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rowSpan="17" gridSpan="2"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rowSpan="17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17"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96385"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pic>
        <p:nvPicPr>
          <p:cNvPr id="161" name="그림 16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288" y="1898649"/>
            <a:ext cx="1612900" cy="3134033"/>
          </a:xfrm>
          <a:prstGeom prst="rect">
            <a:avLst/>
          </a:prstGeom>
        </p:spPr>
      </p:pic>
      <p:pic>
        <p:nvPicPr>
          <p:cNvPr id="162" name="그림 16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63" y="1689099"/>
            <a:ext cx="1617662" cy="3375775"/>
          </a:xfrm>
          <a:prstGeom prst="rect">
            <a:avLst/>
          </a:prstGeom>
        </p:spPr>
      </p:pic>
      <p:pic>
        <p:nvPicPr>
          <p:cNvPr id="163" name="그림 16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938" y="1898649"/>
            <a:ext cx="1627187" cy="3141213"/>
          </a:xfrm>
          <a:prstGeom prst="rect">
            <a:avLst/>
          </a:prstGeom>
        </p:spPr>
      </p:pic>
      <p:pic>
        <p:nvPicPr>
          <p:cNvPr id="164" name="그림 16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113" y="1908173"/>
            <a:ext cx="1619250" cy="313055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828800" y="1591903"/>
            <a:ext cx="16082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err="1" smtClean="0">
                <a:solidFill>
                  <a:srgbClr val="0070C0"/>
                </a:solidFill>
              </a:rPr>
              <a:t>기보유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 고객</a:t>
            </a:r>
            <a:endParaRPr lang="ko-KR" altLang="en-US" sz="1400" b="1" dirty="0">
              <a:solidFill>
                <a:srgbClr val="0070C0"/>
              </a:solidFill>
            </a:endParaRPr>
          </a:p>
        </p:txBody>
      </p:sp>
      <p:sp>
        <p:nvSpPr>
          <p:cNvPr id="165" name="TextBox 164"/>
          <p:cNvSpPr txBox="1"/>
          <p:nvPr/>
        </p:nvSpPr>
        <p:spPr>
          <a:xfrm>
            <a:off x="3563474" y="1586467"/>
            <a:ext cx="205627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300" b="1" dirty="0" err="1" smtClean="0">
                <a:solidFill>
                  <a:srgbClr val="0070C0"/>
                </a:solidFill>
                <a:latin typeface="+mj-ea"/>
                <a:ea typeface="+mj-ea"/>
              </a:rPr>
              <a:t>카드발급선택시</a:t>
            </a:r>
            <a:r>
              <a:rPr lang="ko-KR" altLang="en-US" sz="1300" b="1" dirty="0" smtClean="0">
                <a:solidFill>
                  <a:srgbClr val="0070C0"/>
                </a:solidFill>
                <a:latin typeface="+mj-ea"/>
                <a:ea typeface="+mj-ea"/>
              </a:rPr>
              <a:t> </a:t>
            </a:r>
            <a:r>
              <a:rPr lang="en-US" altLang="ko-KR" sz="1300" b="1" dirty="0" smtClean="0">
                <a:solidFill>
                  <a:srgbClr val="0070C0"/>
                </a:solidFill>
                <a:latin typeface="+mj-ea"/>
                <a:ea typeface="+mj-ea"/>
              </a:rPr>
              <a:t>	</a:t>
            </a:r>
          </a:p>
        </p:txBody>
      </p:sp>
      <p:sp>
        <p:nvSpPr>
          <p:cNvPr id="166" name="TextBox 165"/>
          <p:cNvSpPr txBox="1"/>
          <p:nvPr/>
        </p:nvSpPr>
        <p:spPr>
          <a:xfrm>
            <a:off x="4982699" y="1595992"/>
            <a:ext cx="28752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0070C0"/>
                </a:solidFill>
              </a:rPr>
              <a:t>보유계좌 거래중지인 경우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	</a:t>
            </a:r>
          </a:p>
        </p:txBody>
      </p:sp>
      <p:sp>
        <p:nvSpPr>
          <p:cNvPr id="167" name="제목 1"/>
          <p:cNvSpPr txBox="1">
            <a:spLocks/>
          </p:cNvSpPr>
          <p:nvPr/>
        </p:nvSpPr>
        <p:spPr>
          <a:xfrm>
            <a:off x="107048" y="5221769"/>
            <a:ext cx="7829317" cy="556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200" b="1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★ 청년월세지원대상이 아닐 경우</a:t>
            </a:r>
            <a:endParaRPr lang="ko-KR" altLang="en-US" sz="1200" b="1" dirty="0">
              <a:solidFill>
                <a:srgbClr val="FF0000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0517276"/>
              </p:ext>
            </p:extLst>
          </p:nvPr>
        </p:nvGraphicFramePr>
        <p:xfrm>
          <a:off x="147638" y="-15171738"/>
          <a:ext cx="5915024" cy="39414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36125"/>
                <a:gridCol w="444054"/>
                <a:gridCol w="1101595"/>
                <a:gridCol w="375738"/>
                <a:gridCol w="1480179"/>
                <a:gridCol w="435515"/>
                <a:gridCol w="1041818"/>
              </a:tblGrid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청년</a:t>
                      </a:r>
                      <a:r>
                        <a:rPr lang="en-US" sz="1000" u="none" strike="noStrike">
                          <a:effectLst/>
                        </a:rPr>
                        <a:t>DREAM </a:t>
                      </a:r>
                      <a:r>
                        <a:rPr lang="ko-KR" altLang="en-US" sz="1000" u="none" strike="noStrike">
                          <a:effectLst/>
                        </a:rPr>
                        <a:t>미보유 시</a:t>
                      </a:r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en-US" sz="1000" u="none" strike="noStrike">
                          <a:effectLst/>
                        </a:rPr>
                        <a:t>NEW CIF)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청년</a:t>
                      </a:r>
                      <a:r>
                        <a:rPr lang="en-US" sz="1000" u="none" strike="noStrike">
                          <a:effectLst/>
                        </a:rPr>
                        <a:t>DREAM </a:t>
                      </a:r>
                      <a:r>
                        <a:rPr lang="ko-KR" altLang="en-US" sz="1000" u="none" strike="noStrike">
                          <a:effectLst/>
                        </a:rPr>
                        <a:t>보유 시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rowSpan="17" gridSpan="2"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rowSpan="17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17"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rowSpan="17" gridSpan="2"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rowSpan="17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  <a:tr h="187688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pic>
        <p:nvPicPr>
          <p:cNvPr id="169" name="그림 16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4100" y="5995178"/>
            <a:ext cx="1619250" cy="3844145"/>
          </a:xfrm>
          <a:prstGeom prst="rect">
            <a:avLst/>
          </a:prstGeom>
        </p:spPr>
      </p:pic>
      <p:pic>
        <p:nvPicPr>
          <p:cNvPr id="170" name="그림 16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925" y="5995178"/>
            <a:ext cx="1619250" cy="3844145"/>
          </a:xfrm>
          <a:prstGeom prst="rect">
            <a:avLst/>
          </a:prstGeom>
        </p:spPr>
      </p:pic>
      <p:pic>
        <p:nvPicPr>
          <p:cNvPr id="171" name="그림 17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750" y="5995178"/>
            <a:ext cx="1619250" cy="3844145"/>
          </a:xfrm>
          <a:prstGeom prst="rect">
            <a:avLst/>
          </a:prstGeom>
        </p:spPr>
      </p:pic>
      <p:pic>
        <p:nvPicPr>
          <p:cNvPr id="172" name="그림 17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38" y="5961375"/>
            <a:ext cx="1619250" cy="3877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731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74036" y="2018182"/>
            <a:ext cx="6564559" cy="105870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74036" y="2215908"/>
            <a:ext cx="65645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대리인 명의로 계좌개설을 진행합니다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지정 대리인 명의로 청년월세계좌 개설은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모바일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앱을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통해 불가하므로 서울시청년월세지원센터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☏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1833-2030)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에 문의하여 대리인 등록 후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대리인이 직접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모바일로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신규 하시면 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 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대리인도 금융거래한도제한계좌 적용 받으니 사전에 충분한 양해가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필요합니다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endParaRPr kumimoji="1" lang="ko-KR" altLang="en-US" sz="1100" spc="-40" dirty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4034" y="1860987"/>
            <a:ext cx="4735763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1. 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압류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/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개인회생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/ 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전기통신금융사기 등의 사유로 본인명의 계좌가 불가합니다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..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endParaRPr kumimoji="1" lang="ko-KR" altLang="en-US" sz="110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74036" y="3330918"/>
            <a:ext cx="6564559" cy="159162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74036" y="3528643"/>
            <a:ext cx="6564559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청년 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DREAM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통장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서울시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을 한도제한계좌로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신규 할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수 있습니다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 </a:t>
            </a:r>
            <a:r>
              <a:rPr kumimoji="1" lang="ko-KR" altLang="en-US" sz="1100" spc="-40" dirty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한도제한계좌는 </a:t>
            </a:r>
            <a:r>
              <a:rPr kumimoji="1" lang="en-US" altLang="ko-KR" sz="1100" spc="-40" dirty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1</a:t>
            </a:r>
            <a:r>
              <a:rPr kumimoji="1" lang="ko-KR" altLang="en-US" sz="1100" spc="-40" dirty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인 </a:t>
            </a:r>
            <a:r>
              <a:rPr kumimoji="1" lang="en-US" altLang="ko-KR" sz="1100" spc="-40" dirty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1</a:t>
            </a:r>
            <a:r>
              <a:rPr kumimoji="1" lang="ko-KR" altLang="en-US" sz="1100" spc="-40" dirty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계좌 보유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이므로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기존계좌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해지 후 진행해주세요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기존계좌 해지 시 어려운 점은 신분증 지참 후 인근 지점에 방문하여 해결</a:t>
            </a:r>
            <a:endParaRPr kumimoji="1" lang="en-US" altLang="ko-KR" sz="1100" spc="-40" dirty="0" smtClean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   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하실 수 있습니다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 </a:t>
            </a:r>
            <a:endParaRPr kumimoji="1" lang="en-US" altLang="ko-KR" sz="1100" spc="-40" dirty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    만약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기존 보유계좌가 “정상계좌”이면 </a:t>
            </a:r>
            <a:r>
              <a:rPr kumimoji="1" lang="ko-KR" altLang="en-US" sz="1100" spc="-40" dirty="0" err="1">
                <a:latin typeface="원신한 Medium" panose="020B0603000000000000" pitchFamily="50" charset="-127"/>
                <a:ea typeface="원신한 Medium" panose="020B0603000000000000" pitchFamily="50" charset="-127"/>
              </a:rPr>
              <a:t>비대면으로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청년수당통장 </a:t>
            </a:r>
            <a:r>
              <a:rPr kumimoji="1" lang="ko-KR" altLang="en-US" sz="1100" spc="-40" dirty="0" err="1">
                <a:latin typeface="원신한 Medium" panose="020B0603000000000000" pitchFamily="50" charset="-127"/>
                <a:ea typeface="원신한 Medium" panose="020B0603000000000000" pitchFamily="50" charset="-127"/>
              </a:rPr>
              <a:t>개설시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>
                <a:latin typeface="원신한 Medium" panose="020B0603000000000000" pitchFamily="50" charset="-127"/>
                <a:ea typeface="원신한 Medium" panose="020B0603000000000000" pitchFamily="50" charset="-127"/>
              </a:rPr>
              <a:t>에러없이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정상 진행 되며 정상계좌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      </a:t>
            </a:r>
            <a:endParaRPr kumimoji="1" lang="en-US" altLang="ko-KR" sz="1100" spc="-40" dirty="0" smtClean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  (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기존계좌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)1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개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한도제한계좌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청년수당계좌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)1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개를 보유하게 됩니다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endParaRPr kumimoji="1" lang="en-US" altLang="ko-KR" sz="1100" spc="-40" dirty="0" smtClean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4033" y="3173721"/>
            <a:ext cx="4735763" cy="33889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2. 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한도제한계좌를 이미 보유하고 있습니다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endParaRPr kumimoji="1" lang="ko-KR" altLang="en-US" sz="110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74036" y="5147169"/>
            <a:ext cx="6564559" cy="86691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11" name="직사각형 10"/>
          <p:cNvSpPr/>
          <p:nvPr/>
        </p:nvSpPr>
        <p:spPr>
          <a:xfrm>
            <a:off x="74035" y="4989974"/>
            <a:ext cx="4735761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3. 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한도제한계좌가 신규 되는 이유는 무엇인가요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?</a:t>
            </a:r>
            <a:endParaRPr kumimoji="1" lang="ko-KR" altLang="en-US" sz="110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717" y="5352329"/>
            <a:ext cx="656455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대포통장근절을 목적으로 금융거래목적증빙 강화제도에 따라 한도제한계좌가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신규 됩니다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비대면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이체한도 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30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만원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창구 인출한도 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100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만원으로 제한되나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체크카드 사용은 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100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만원 초과도 자유롭게 사용 가능합니다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 </a:t>
            </a:r>
            <a:endParaRPr kumimoji="1" lang="en-US" altLang="ko-KR" sz="1100" spc="-40" dirty="0" smtClean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74036" y="6243816"/>
            <a:ext cx="6564559" cy="105323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74036" y="6086620"/>
            <a:ext cx="4735760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ko-KR" sz="1100" spc="-40" dirty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4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 </a:t>
            </a:r>
            <a:r>
              <a:rPr kumimoji="1" lang="ko-KR" altLang="en-US" sz="1100" spc="-40" dirty="0" err="1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모바일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신규시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“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대상자가 아닙니다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“ 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오류</a:t>
            </a:r>
            <a:endParaRPr kumimoji="1" lang="ko-KR" altLang="en-US" sz="110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4036" y="6442969"/>
            <a:ext cx="65645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1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번 항목 중 개인회생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/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전기통신금융사기의 경우일 가능성도 있습니다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해당 케이스에는 서울시청년월세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지원센터를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통해 대리인 지정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절차를 밟고 대리인 명의로 계좌신규 진행 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또는 대상자 해당 여부를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서울시청년월세지원센터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☏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1833-2030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에 문의해 주시기 바랍니다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</a:p>
        </p:txBody>
      </p:sp>
      <p:sp>
        <p:nvSpPr>
          <p:cNvPr id="22" name="모서리가 둥근 직사각형 21"/>
          <p:cNvSpPr/>
          <p:nvPr/>
        </p:nvSpPr>
        <p:spPr>
          <a:xfrm>
            <a:off x="74033" y="7545817"/>
            <a:ext cx="6564559" cy="99157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74032" y="7388622"/>
            <a:ext cx="4735763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ko-KR" sz="1100" spc="-40" dirty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5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 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기존 계좌에서 서울시복지재단의 </a:t>
            </a:r>
            <a:r>
              <a:rPr kumimoji="1" lang="ko-KR" altLang="en-US" sz="1100" spc="-40" dirty="0" err="1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청년두배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/</a:t>
            </a:r>
            <a:r>
              <a:rPr kumimoji="1" lang="ko-KR" altLang="en-US" sz="1100" spc="-40" dirty="0" err="1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꿈나래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적금 이체 중입니다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endParaRPr kumimoji="1" lang="ko-KR" altLang="en-US" sz="110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4033" y="7693460"/>
            <a:ext cx="65645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기존계좌가 정상인 경우 유지하여 사용하면 되며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금융거래한도계좌의 경우 기존계좌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해지 후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새로 만든 청년드림계좌로 자동이체계좌를 변경합니다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 </a:t>
            </a:r>
            <a:r>
              <a:rPr kumimoji="1" lang="ko-KR" altLang="en-US" sz="1100" spc="-40" dirty="0" err="1">
                <a:latin typeface="원신한 Medium" panose="020B0603000000000000" pitchFamily="50" charset="-127"/>
                <a:ea typeface="원신한 Medium" panose="020B0603000000000000" pitchFamily="50" charset="-127"/>
              </a:rPr>
              <a:t>청년두배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/ </a:t>
            </a:r>
            <a:r>
              <a:rPr kumimoji="1" lang="ko-KR" altLang="en-US" sz="1100" spc="-40" dirty="0" err="1">
                <a:latin typeface="원신한 Medium" panose="020B0603000000000000" pitchFamily="50" charset="-127"/>
                <a:ea typeface="원신한 Medium" panose="020B0603000000000000" pitchFamily="50" charset="-127"/>
              </a:rPr>
              <a:t>꿈나래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적금의 자동이체계좌는 영업점에서만 가능하며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인근영업점 방문하여 진행하시면 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 (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복지재단 별도 통지 불요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</a:p>
        </p:txBody>
      </p:sp>
      <p:grpSp>
        <p:nvGrpSpPr>
          <p:cNvPr id="31" name="그룹 30"/>
          <p:cNvGrpSpPr/>
          <p:nvPr/>
        </p:nvGrpSpPr>
        <p:grpSpPr>
          <a:xfrm>
            <a:off x="-188687" y="-1987"/>
            <a:ext cx="7090001" cy="633051"/>
            <a:chOff x="-14288" y="1761566"/>
            <a:chExt cx="6872287" cy="577958"/>
          </a:xfrm>
        </p:grpSpPr>
        <p:pic>
          <p:nvPicPr>
            <p:cNvPr id="32" name="그림 31"/>
            <p:cNvPicPr>
              <a:picLocks noChangeAspect="1"/>
            </p:cNvPicPr>
            <p:nvPr/>
          </p:nvPicPr>
          <p:blipFill rotWithShape="1">
            <a:blip r:embed="rId2"/>
            <a:srcRect l="15492" t="12432" r="14193" b="75475"/>
            <a:stretch/>
          </p:blipFill>
          <p:spPr>
            <a:xfrm>
              <a:off x="-14288" y="1761566"/>
              <a:ext cx="6872287" cy="577958"/>
            </a:xfrm>
            <a:prstGeom prst="rect">
              <a:avLst/>
            </a:prstGeom>
          </p:spPr>
        </p:pic>
        <p:sp>
          <p:nvSpPr>
            <p:cNvPr id="33" name="직사각형 32"/>
            <p:cNvSpPr/>
            <p:nvPr/>
          </p:nvSpPr>
          <p:spPr>
            <a:xfrm>
              <a:off x="5671343" y="1963723"/>
              <a:ext cx="1076325" cy="269673"/>
            </a:xfrm>
            <a:prstGeom prst="rect">
              <a:avLst/>
            </a:prstGeom>
            <a:solidFill>
              <a:srgbClr val="0468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4" name="제목 1"/>
          <p:cNvSpPr txBox="1">
            <a:spLocks/>
          </p:cNvSpPr>
          <p:nvPr/>
        </p:nvSpPr>
        <p:spPr>
          <a:xfrm>
            <a:off x="1374457" y="-93261"/>
            <a:ext cx="4394549" cy="5565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1800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주요 질의 사항</a:t>
            </a:r>
            <a:endParaRPr lang="ko-KR" altLang="en-US" sz="1800" dirty="0">
              <a:solidFill>
                <a:schemeClr val="bg1"/>
              </a:solidFill>
              <a:latin typeface="원신한 Bold" panose="020B0803000000000000" pitchFamily="50" charset="-127"/>
              <a:ea typeface="원신한 Bold" panose="020B0803000000000000" pitchFamily="50" charset="-127"/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74033" y="678099"/>
            <a:ext cx="6564559" cy="102739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74033" y="748980"/>
            <a:ext cx="4735763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0. 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금융인증서 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/ 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공인인증서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?</a:t>
            </a:r>
            <a:endParaRPr kumimoji="1" lang="ko-KR" altLang="en-US" sz="110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4033" y="1105329"/>
            <a:ext cx="656455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금융소비자법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시행으로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계좌신규시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공인인증서 또는 금융인증서가 필요합니다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안드로이드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/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아이폰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기종에 상관없이 빠르게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호환가능한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금융인증서 사용을 권장 드립니다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 </a:t>
            </a:r>
            <a:endParaRPr kumimoji="1" lang="en-US" altLang="ko-KR" sz="1100" spc="-40" dirty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74033" y="8793394"/>
            <a:ext cx="6564559" cy="99157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74032" y="8636199"/>
            <a:ext cx="4735763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6. 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별도로 진행하는 이벤트는 없나요</a:t>
            </a:r>
            <a:endParaRPr kumimoji="1" lang="ko-KR" altLang="en-US" sz="110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4033" y="8941037"/>
            <a:ext cx="656455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금번 청년월세통장 가입기간 중 계좌와 연결된 전용체크카드를 발급하시거나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다른 은행 계좌 조회하기를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신규 등록하신 경우 각각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GS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편의점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5,000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원 상품권과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스타벅스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아메리카노를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드립니다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9306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D554F00D8A4D4743B198513F648542F5" ma:contentTypeVersion="0" ma:contentTypeDescription="새 문서를 만듭니다." ma:contentTypeScope="" ma:versionID="115da892b3821537b3a9eb7c4421d49f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98509c16e2068e4d5d0612c501c1975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07F0C7C-9C5C-4B45-BC14-6EE77FF703F2}"/>
</file>

<file path=customXml/itemProps2.xml><?xml version="1.0" encoding="utf-8"?>
<ds:datastoreItem xmlns:ds="http://schemas.openxmlformats.org/officeDocument/2006/customXml" ds:itemID="{5B43F241-6CCB-4440-8B1F-65FC5DCD8694}"/>
</file>

<file path=customXml/itemProps3.xml><?xml version="1.0" encoding="utf-8"?>
<ds:datastoreItem xmlns:ds="http://schemas.openxmlformats.org/officeDocument/2006/customXml" ds:itemID="{27F9D80F-8D41-42E3-AB79-F47D7C9835D2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642</TotalTime>
  <Words>771</Words>
  <Application>Microsoft Office PowerPoint</Application>
  <PresentationFormat>A4 용지(210x297mm)</PresentationFormat>
  <Paragraphs>143</Paragraphs>
  <Slides>4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4" baseType="lpstr">
      <vt:lpstr>굴림</vt:lpstr>
      <vt:lpstr>맑은 고딕</vt:lpstr>
      <vt:lpstr>원신한 Bold</vt:lpstr>
      <vt:lpstr>원신한 Light</vt:lpstr>
      <vt:lpstr>원신한 Medium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청년DREAM통장 신규매뉴얼</dc:title>
  <dc:creator>구승모(11100087)</dc:creator>
  <cp:lastModifiedBy>한성필(07102402)</cp:lastModifiedBy>
  <cp:revision>47</cp:revision>
  <cp:lastPrinted>2021-03-29T05:31:14Z</cp:lastPrinted>
  <dcterms:created xsi:type="dcterms:W3CDTF">2021-03-29T00:27:03Z</dcterms:created>
  <dcterms:modified xsi:type="dcterms:W3CDTF">2021-10-06T01:09:19Z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0x010100D554F00D8A4D4743B198513F648542F5</vt:lpwstr>
  </property>
</Properties>
</file>