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4"/>
  </p:sldMasterIdLst>
  <p:sldIdLst>
    <p:sldId id="256" r:id="rId5"/>
    <p:sldId id="257" r:id="rId6"/>
    <p:sldId id="258" r:id="rId7"/>
  </p:sldIdLst>
  <p:sldSz cx="6858000" cy="9906000" type="A4"/>
  <p:notesSz cx="6807200" cy="9939338"/>
  <p:defaultTextStyle>
    <a:defPPr>
      <a:defRPr lang="ko-KR"/>
    </a:defPPr>
    <a:lvl1pPr marL="0" algn="l" defTabSz="404073" rtl="0" eaLnBrk="1" latinLnBrk="1" hangingPunct="1">
      <a:defRPr sz="795" kern="1200">
        <a:solidFill>
          <a:schemeClr val="tx1"/>
        </a:solidFill>
        <a:latin typeface="+mn-lt"/>
        <a:ea typeface="+mn-ea"/>
        <a:cs typeface="+mn-cs"/>
      </a:defRPr>
    </a:lvl1pPr>
    <a:lvl2pPr marL="202037" algn="l" defTabSz="404073" rtl="0" eaLnBrk="1" latinLnBrk="1" hangingPunct="1">
      <a:defRPr sz="795" kern="1200">
        <a:solidFill>
          <a:schemeClr val="tx1"/>
        </a:solidFill>
        <a:latin typeface="+mn-lt"/>
        <a:ea typeface="+mn-ea"/>
        <a:cs typeface="+mn-cs"/>
      </a:defRPr>
    </a:lvl2pPr>
    <a:lvl3pPr marL="404073" algn="l" defTabSz="404073" rtl="0" eaLnBrk="1" latinLnBrk="1" hangingPunct="1">
      <a:defRPr sz="795" kern="1200">
        <a:solidFill>
          <a:schemeClr val="tx1"/>
        </a:solidFill>
        <a:latin typeface="+mn-lt"/>
        <a:ea typeface="+mn-ea"/>
        <a:cs typeface="+mn-cs"/>
      </a:defRPr>
    </a:lvl3pPr>
    <a:lvl4pPr marL="606110" algn="l" defTabSz="404073" rtl="0" eaLnBrk="1" latinLnBrk="1" hangingPunct="1">
      <a:defRPr sz="795" kern="1200">
        <a:solidFill>
          <a:schemeClr val="tx1"/>
        </a:solidFill>
        <a:latin typeface="+mn-lt"/>
        <a:ea typeface="+mn-ea"/>
        <a:cs typeface="+mn-cs"/>
      </a:defRPr>
    </a:lvl4pPr>
    <a:lvl5pPr marL="808147" algn="l" defTabSz="404073" rtl="0" eaLnBrk="1" latinLnBrk="1" hangingPunct="1">
      <a:defRPr sz="795" kern="1200">
        <a:solidFill>
          <a:schemeClr val="tx1"/>
        </a:solidFill>
        <a:latin typeface="+mn-lt"/>
        <a:ea typeface="+mn-ea"/>
        <a:cs typeface="+mn-cs"/>
      </a:defRPr>
    </a:lvl5pPr>
    <a:lvl6pPr marL="1010183" algn="l" defTabSz="404073" rtl="0" eaLnBrk="1" latinLnBrk="1" hangingPunct="1">
      <a:defRPr sz="795" kern="1200">
        <a:solidFill>
          <a:schemeClr val="tx1"/>
        </a:solidFill>
        <a:latin typeface="+mn-lt"/>
        <a:ea typeface="+mn-ea"/>
        <a:cs typeface="+mn-cs"/>
      </a:defRPr>
    </a:lvl6pPr>
    <a:lvl7pPr marL="1212220" algn="l" defTabSz="404073" rtl="0" eaLnBrk="1" latinLnBrk="1" hangingPunct="1">
      <a:defRPr sz="795" kern="1200">
        <a:solidFill>
          <a:schemeClr val="tx1"/>
        </a:solidFill>
        <a:latin typeface="+mn-lt"/>
        <a:ea typeface="+mn-ea"/>
        <a:cs typeface="+mn-cs"/>
      </a:defRPr>
    </a:lvl7pPr>
    <a:lvl8pPr marL="1414257" algn="l" defTabSz="404073" rtl="0" eaLnBrk="1" latinLnBrk="1" hangingPunct="1">
      <a:defRPr sz="795" kern="1200">
        <a:solidFill>
          <a:schemeClr val="tx1"/>
        </a:solidFill>
        <a:latin typeface="+mn-lt"/>
        <a:ea typeface="+mn-ea"/>
        <a:cs typeface="+mn-cs"/>
      </a:defRPr>
    </a:lvl8pPr>
    <a:lvl9pPr marL="1616293" algn="l" defTabSz="404073" rtl="0" eaLnBrk="1" latinLnBrk="1" hangingPunct="1">
      <a:defRPr sz="79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FCF7"/>
    <a:srgbClr val="4A9CD4"/>
    <a:srgbClr val="0468D0"/>
    <a:srgbClr val="35DA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188" autoAdjust="0"/>
    <p:restoredTop sz="94660"/>
  </p:normalViewPr>
  <p:slideViewPr>
    <p:cSldViewPr snapToGrid="0" showGuides="1">
      <p:cViewPr varScale="1">
        <p:scale>
          <a:sx n="81" d="100"/>
          <a:sy n="81" d="100"/>
        </p:scale>
        <p:origin x="3354" y="72"/>
      </p:cViewPr>
      <p:guideLst>
        <p:guide orient="horz" pos="3120"/>
        <p:guide pos="216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FA4E9-E477-4D1F-9DB5-0ABC98F87946}" type="datetimeFigureOut">
              <a:rPr lang="ko-KR" altLang="en-US" smtClean="0"/>
              <a:t>2021-04-23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E2528-1DE6-4D35-9D0A-89CCED1AE1E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19188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FA4E9-E477-4D1F-9DB5-0ABC98F87946}" type="datetimeFigureOut">
              <a:rPr lang="ko-KR" altLang="en-US" smtClean="0"/>
              <a:t>2021-04-23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E2528-1DE6-4D35-9D0A-89CCED1AE1E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FA4E9-E477-4D1F-9DB5-0ABC98F87946}" type="datetimeFigureOut">
              <a:rPr lang="ko-KR" altLang="en-US" smtClean="0"/>
              <a:t>2021-04-23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E2528-1DE6-4D35-9D0A-89CCED1AE1E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02409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FA4E9-E477-4D1F-9DB5-0ABC98F87946}" type="datetimeFigureOut">
              <a:rPr lang="ko-KR" altLang="en-US" smtClean="0"/>
              <a:t>2021-04-23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E2528-1DE6-4D35-9D0A-89CCED1AE1E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05594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FA4E9-E477-4D1F-9DB5-0ABC98F87946}" type="datetimeFigureOut">
              <a:rPr lang="ko-KR" altLang="en-US" smtClean="0"/>
              <a:t>2021-04-23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E2528-1DE6-4D35-9D0A-89CCED1AE1E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44824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FA4E9-E477-4D1F-9DB5-0ABC98F87946}" type="datetimeFigureOut">
              <a:rPr lang="ko-KR" altLang="en-US" smtClean="0"/>
              <a:t>2021-04-23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E2528-1DE6-4D35-9D0A-89CCED1AE1E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75007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FA4E9-E477-4D1F-9DB5-0ABC98F87946}" type="datetimeFigureOut">
              <a:rPr lang="ko-KR" altLang="en-US" smtClean="0"/>
              <a:t>2021-04-23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E2528-1DE6-4D35-9D0A-89CCED1AE1E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4846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FA4E9-E477-4D1F-9DB5-0ABC98F87946}" type="datetimeFigureOut">
              <a:rPr lang="ko-KR" altLang="en-US" smtClean="0"/>
              <a:t>2021-04-23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E2528-1DE6-4D35-9D0A-89CCED1AE1E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013673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FA4E9-E477-4D1F-9DB5-0ABC98F87946}" type="datetimeFigureOut">
              <a:rPr lang="ko-KR" altLang="en-US" smtClean="0"/>
              <a:t>2021-04-23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E2528-1DE6-4D35-9D0A-89CCED1AE1E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4490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FA4E9-E477-4D1F-9DB5-0ABC98F87946}" type="datetimeFigureOut">
              <a:rPr lang="ko-KR" altLang="en-US" smtClean="0"/>
              <a:t>2021-04-23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E2528-1DE6-4D35-9D0A-89CCED1AE1E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195901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FA4E9-E477-4D1F-9DB5-0ABC98F87946}" type="datetimeFigureOut">
              <a:rPr lang="ko-KR" altLang="en-US" smtClean="0"/>
              <a:t>2021-04-23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E2528-1DE6-4D35-9D0A-89CCED1AE1E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29184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BFA4E9-E477-4D1F-9DB5-0ABC98F87946}" type="datetimeFigureOut">
              <a:rPr lang="ko-KR" altLang="en-US" smtClean="0"/>
              <a:t>2021-04-23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8E2528-1DE6-4D35-9D0A-89CCED1AE1E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794239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직선 연결선 4"/>
          <p:cNvCxnSpPr>
            <a:cxnSpLocks noChangeShapeType="1"/>
          </p:cNvCxnSpPr>
          <p:nvPr/>
        </p:nvCxnSpPr>
        <p:spPr bwMode="auto">
          <a:xfrm flipV="1">
            <a:off x="-14287" y="1773267"/>
            <a:ext cx="6872287" cy="1402"/>
          </a:xfrm>
          <a:prstGeom prst="line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cxnSp>
      <p:cxnSp>
        <p:nvCxnSpPr>
          <p:cNvPr id="17" name="직선 연결선 4"/>
          <p:cNvCxnSpPr>
            <a:cxnSpLocks noChangeShapeType="1"/>
          </p:cNvCxnSpPr>
          <p:nvPr/>
        </p:nvCxnSpPr>
        <p:spPr bwMode="auto">
          <a:xfrm flipV="1">
            <a:off x="-14288" y="1800224"/>
            <a:ext cx="6872287" cy="1402"/>
          </a:xfrm>
          <a:prstGeom prst="line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cxnSp>
      <p:grpSp>
        <p:nvGrpSpPr>
          <p:cNvPr id="25" name="그룹 24"/>
          <p:cNvGrpSpPr/>
          <p:nvPr/>
        </p:nvGrpSpPr>
        <p:grpSpPr>
          <a:xfrm>
            <a:off x="-6854" y="-559"/>
            <a:ext cx="6872287" cy="1762684"/>
            <a:chOff x="-14288" y="1761566"/>
            <a:chExt cx="6872287" cy="1762684"/>
          </a:xfrm>
        </p:grpSpPr>
        <p:pic>
          <p:nvPicPr>
            <p:cNvPr id="20" name="그림 19"/>
            <p:cNvPicPr>
              <a:picLocks noChangeAspect="1"/>
            </p:cNvPicPr>
            <p:nvPr/>
          </p:nvPicPr>
          <p:blipFill rotWithShape="1">
            <a:blip r:embed="rId2"/>
            <a:srcRect l="15492" t="12432" r="14193" b="50688"/>
            <a:stretch/>
          </p:blipFill>
          <p:spPr>
            <a:xfrm>
              <a:off x="-14288" y="1761566"/>
              <a:ext cx="6872287" cy="1762684"/>
            </a:xfrm>
            <a:prstGeom prst="rect">
              <a:avLst/>
            </a:prstGeom>
          </p:spPr>
        </p:pic>
        <p:sp>
          <p:nvSpPr>
            <p:cNvPr id="23" name="직사각형 22"/>
            <p:cNvSpPr/>
            <p:nvPr/>
          </p:nvSpPr>
          <p:spPr>
            <a:xfrm>
              <a:off x="5671343" y="1963723"/>
              <a:ext cx="1076325" cy="269673"/>
            </a:xfrm>
            <a:prstGeom prst="rect">
              <a:avLst/>
            </a:prstGeom>
            <a:solidFill>
              <a:srgbClr val="0468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2757487" y="2182054"/>
              <a:ext cx="3948112" cy="9618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kumimoji="1" lang="en-US" altLang="ko-KR" sz="2000" b="1" dirty="0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`</a:t>
              </a:r>
              <a:r>
                <a:rPr kumimoji="1" lang="en-US" altLang="ko-KR" sz="2000" b="1" dirty="0" smtClean="0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21</a:t>
              </a:r>
              <a:r>
                <a:rPr kumimoji="1" lang="ko-KR" altLang="en-US" sz="2000" b="1" dirty="0" smtClean="0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년도 서울시 청년월세지원</a:t>
              </a:r>
              <a:endParaRPr kumimoji="1" lang="en-US" altLang="ko-KR" sz="2000" b="1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  <a:p>
              <a:pPr algn="ctr">
                <a:lnSpc>
                  <a:spcPct val="150000"/>
                </a:lnSpc>
              </a:pPr>
              <a:r>
                <a:rPr kumimoji="1" lang="ko-KR" altLang="en-US" sz="2000" b="1" dirty="0" err="1" smtClean="0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신한은행</a:t>
              </a:r>
              <a:r>
                <a:rPr kumimoji="1" lang="ko-KR" altLang="en-US" sz="2000" b="1" dirty="0" smtClean="0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 안내문</a:t>
              </a:r>
              <a:endParaRPr kumimoji="1" lang="en-US" altLang="ko-KR" sz="20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sp>
        <p:nvSpPr>
          <p:cNvPr id="51" name="직사각형 50"/>
          <p:cNvSpPr/>
          <p:nvPr/>
        </p:nvSpPr>
        <p:spPr>
          <a:xfrm>
            <a:off x="-6854" y="2060374"/>
            <a:ext cx="6865433" cy="7026476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52" name="직사각형 51"/>
          <p:cNvSpPr/>
          <p:nvPr/>
        </p:nvSpPr>
        <p:spPr>
          <a:xfrm>
            <a:off x="-6274" y="1904256"/>
            <a:ext cx="1790644" cy="313288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ko-KR" altLang="en-US" sz="1400" b="1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업무 </a:t>
            </a:r>
            <a:r>
              <a:rPr kumimoji="1" lang="en-US" altLang="ko-KR" sz="1400" b="1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FAQ</a:t>
            </a:r>
            <a:endParaRPr kumimoji="1" lang="ko-KR" altLang="en-US" sz="14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56" name="모서리가 둥근 직사각형 55"/>
          <p:cNvSpPr/>
          <p:nvPr/>
        </p:nvSpPr>
        <p:spPr>
          <a:xfrm>
            <a:off x="141619" y="2494718"/>
            <a:ext cx="6564559" cy="3113717"/>
          </a:xfrm>
          <a:prstGeom prst="roundRect">
            <a:avLst>
              <a:gd name="adj" fmla="val 9208"/>
            </a:avLst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모서리가 둥근 직사각형 18"/>
          <p:cNvSpPr/>
          <p:nvPr/>
        </p:nvSpPr>
        <p:spPr>
          <a:xfrm>
            <a:off x="141619" y="5829785"/>
            <a:ext cx="6564559" cy="3113717"/>
          </a:xfrm>
          <a:prstGeom prst="roundRect">
            <a:avLst>
              <a:gd name="adj" fmla="val 9208"/>
            </a:avLst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41618" y="2337522"/>
            <a:ext cx="2765713" cy="35492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ko-KR" altLang="en-US" sz="1200" spc="-40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청년월세지원통장은 어떻게 만드나요</a:t>
            </a:r>
            <a:r>
              <a:rPr kumimoji="1" lang="en-US" altLang="ko-KR" sz="1200" spc="-40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?</a:t>
            </a:r>
            <a:endParaRPr kumimoji="1" lang="ko-KR" altLang="en-US" sz="1100" spc="-4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104932" y="6067507"/>
            <a:ext cx="6564559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è"/>
            </a:pPr>
            <a:r>
              <a:rPr kumimoji="1" lang="ko-KR" altLang="en-US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계좌를 신규로 개설하시는 분들은 대포통장 개설방지 제도에 의거 금융기관에서 입출금 통장을 신규로</a:t>
            </a:r>
            <a:endParaRPr kumimoji="1" lang="en-US" altLang="ko-KR" sz="1100" spc="-4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100" spc="-4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kumimoji="1" lang="en-US" altLang="ko-KR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  </a:t>
            </a:r>
            <a:r>
              <a:rPr kumimoji="1" lang="ko-KR" altLang="en-US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개설하면  </a:t>
            </a:r>
            <a:r>
              <a:rPr kumimoji="1" lang="en-US" altLang="ko-KR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‘</a:t>
            </a:r>
            <a:r>
              <a:rPr kumimoji="1" lang="ko-KR" altLang="en-US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금융거래한도계좌</a:t>
            </a:r>
            <a:r>
              <a:rPr kumimoji="1" lang="en-US" altLang="ko-KR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’</a:t>
            </a:r>
            <a:r>
              <a:rPr kumimoji="1" lang="ko-KR" altLang="en-US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로 신규가 됩니다</a:t>
            </a:r>
            <a:r>
              <a:rPr kumimoji="1" lang="en-US" altLang="ko-KR" sz="1100" spc="-4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br>
              <a:rPr kumimoji="1" lang="en-US" altLang="ko-KR" sz="1100" spc="-4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kumimoji="1" lang="en-US" altLang="ko-KR" sz="1100" spc="-40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‘</a:t>
            </a:r>
            <a:r>
              <a:rPr kumimoji="1" lang="ko-KR" altLang="en-US" sz="1100" spc="-4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금융거래한도계좌</a:t>
            </a:r>
            <a:r>
              <a:rPr kumimoji="1" lang="en-US" altLang="ko-KR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’</a:t>
            </a:r>
            <a:r>
              <a:rPr kumimoji="1" lang="ko-KR" altLang="en-US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는 입금에는 제한이 없으나 출금 및 이체 시 아래와 같이 한도의 제한이 있습니다</a:t>
            </a:r>
            <a:r>
              <a:rPr kumimoji="1" lang="en-US" altLang="ko-KR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br>
              <a:rPr kumimoji="1" lang="en-US" altLang="ko-KR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kumimoji="1" lang="ko-KR" altLang="en-US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체크카드를 통한 결제 금액 </a:t>
            </a:r>
            <a:r>
              <a:rPr kumimoji="1" lang="en-US" altLang="ko-KR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/ </a:t>
            </a:r>
            <a:r>
              <a:rPr kumimoji="1" lang="ko-KR" altLang="en-US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자동이체 거래는 거래한도 금액에서 제외가 됩니다</a:t>
            </a:r>
            <a:r>
              <a:rPr kumimoji="1" lang="en-US" altLang="ko-KR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r>
              <a:rPr kumimoji="1" lang="ko-KR" altLang="en-US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kumimoji="1" lang="en-US" altLang="ko-KR" sz="1100" spc="-40" dirty="0">
                <a:latin typeface="나눔고딕" panose="020D0604000000000000" pitchFamily="50" charset="-127"/>
                <a:ea typeface="나눔고딕" panose="020D0604000000000000" pitchFamily="50" charset="-127"/>
              </a:rPr>
              <a:t/>
            </a:r>
            <a:br>
              <a:rPr kumimoji="1" lang="en-US" altLang="ko-KR" sz="1100" spc="-4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kumimoji="1" lang="en-US" altLang="ko-KR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/>
            </a:r>
            <a:br>
              <a:rPr kumimoji="1" lang="en-US" altLang="ko-KR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kumimoji="1" lang="en-US" altLang="ko-KR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/>
            </a:r>
            <a:br>
              <a:rPr kumimoji="1" lang="en-US" altLang="ko-KR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kumimoji="1" lang="en-US" altLang="ko-KR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/>
            </a:r>
            <a:br>
              <a:rPr kumimoji="1" lang="en-US" altLang="ko-KR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kumimoji="1" lang="en-US" altLang="ko-KR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/>
            </a:r>
            <a:br>
              <a:rPr kumimoji="1" lang="en-US" altLang="ko-KR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kumimoji="1" lang="en-US" altLang="ko-KR" sz="1100" spc="-40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‘</a:t>
            </a:r>
            <a:r>
              <a:rPr kumimoji="1" lang="ko-KR" altLang="en-US" sz="1100" spc="-40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금융거래한도계좌</a:t>
            </a:r>
            <a:r>
              <a:rPr kumimoji="1" lang="en-US" altLang="ko-KR" sz="1100" spc="-40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’ </a:t>
            </a:r>
            <a:r>
              <a:rPr kumimoji="1" lang="ko-KR" altLang="en-US" sz="1100" spc="-40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는 </a:t>
            </a:r>
            <a:r>
              <a:rPr kumimoji="1" lang="en-US" altLang="ko-KR" sz="1100" spc="-40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r>
              <a:rPr kumimoji="1" lang="ko-KR" altLang="en-US" sz="1100" spc="-40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금융기관 </a:t>
            </a:r>
            <a:r>
              <a:rPr kumimoji="1" lang="en-US" altLang="ko-KR" sz="1100" spc="-40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r>
              <a:rPr kumimoji="1" lang="ko-KR" altLang="en-US" sz="1100" spc="-40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 보유로 제한됩니다</a:t>
            </a:r>
            <a:r>
              <a:rPr kumimoji="1" lang="en-US" altLang="ko-KR" sz="1100" spc="-40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r>
              <a:rPr kumimoji="1" lang="en-US" altLang="ko-KR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/>
            </a:r>
            <a:br>
              <a:rPr kumimoji="1" lang="en-US" altLang="ko-KR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kumimoji="1" lang="ko-KR" altLang="en-US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기존에 </a:t>
            </a:r>
            <a:r>
              <a:rPr kumimoji="1" lang="ko-KR" altLang="en-US" sz="1100" spc="-40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신한은행</a:t>
            </a:r>
            <a:r>
              <a:rPr kumimoji="1" lang="ko-KR" altLang="en-US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kumimoji="1" lang="en-US" altLang="ko-KR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‘</a:t>
            </a:r>
            <a:r>
              <a:rPr kumimoji="1" lang="ko-KR" altLang="en-US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금융거래한도계좌</a:t>
            </a:r>
            <a:r>
              <a:rPr kumimoji="1" lang="en-US" altLang="ko-KR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’</a:t>
            </a:r>
            <a:r>
              <a:rPr kumimoji="1" lang="ko-KR" altLang="en-US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를 보유 중이신 분은 계좌를 신규로 개설하려고 하면 오류가 발생 </a:t>
            </a:r>
            <a:endParaRPr kumimoji="1" lang="en-US" altLang="ko-KR" sz="1100" spc="-4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kumimoji="1" lang="ko-KR" altLang="en-US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하오니 기존 보유계좌로 통장 등록을 부탁 드립니다</a:t>
            </a:r>
            <a:r>
              <a:rPr kumimoji="1" lang="en-US" altLang="ko-KR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kumimoji="1" lang="en-US" altLang="ko-KR" sz="1100" spc="-40" dirty="0" smtClean="0">
              <a:solidFill>
                <a:srgbClr val="FF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endParaRPr kumimoji="1" lang="en-US" altLang="ko-KR" sz="1100" spc="-40" dirty="0">
              <a:solidFill>
                <a:srgbClr val="FF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62" name="직사각형 61"/>
          <p:cNvSpPr/>
          <p:nvPr/>
        </p:nvSpPr>
        <p:spPr>
          <a:xfrm>
            <a:off x="148474" y="5652325"/>
            <a:ext cx="2765713" cy="35492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ko-KR" altLang="en-US" sz="1200" spc="-40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금융거래한도계좌가 무엇인가요</a:t>
            </a:r>
            <a:r>
              <a:rPr kumimoji="1" lang="en-US" altLang="ko-KR" sz="1200" spc="-40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?</a:t>
            </a:r>
            <a:endParaRPr kumimoji="1" lang="ko-KR" altLang="en-US" sz="1200" spc="-4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104932" y="2745352"/>
            <a:ext cx="670952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è"/>
            </a:pPr>
            <a:r>
              <a:rPr kumimoji="1" lang="ko-KR" altLang="en-US" sz="1100" spc="-40" dirty="0" smtClean="0">
                <a:solidFill>
                  <a:srgbClr val="0000F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청년월세지원금은 </a:t>
            </a:r>
            <a:r>
              <a:rPr kumimoji="1" lang="ko-KR" altLang="en-US" sz="1100" spc="-40" dirty="0" err="1" smtClean="0">
                <a:solidFill>
                  <a:srgbClr val="0000F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신한은행</a:t>
            </a:r>
            <a:r>
              <a:rPr kumimoji="1" lang="ko-KR" altLang="en-US" sz="1100" spc="-40" dirty="0" smtClean="0">
                <a:solidFill>
                  <a:srgbClr val="0000F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입출금 통장으로만 받으실 수 있습니다</a:t>
            </a:r>
            <a:r>
              <a:rPr kumimoji="1" lang="en-US" altLang="ko-KR" sz="1100" spc="-40" dirty="0" smtClean="0">
                <a:solidFill>
                  <a:srgbClr val="0000F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kumimoji="1" lang="en-US" altLang="ko-KR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kumimoji="1" lang="ko-KR" altLang="en-US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타 은행 입출금통장은 불가합니다</a:t>
            </a:r>
            <a:r>
              <a:rPr kumimoji="1" lang="en-US" altLang="ko-KR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br>
              <a:rPr kumimoji="1" lang="en-US" altLang="ko-KR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kumimoji="1" lang="ko-KR" altLang="en-US" sz="1100" spc="-40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별도의 전용 상품은 없고</a:t>
            </a:r>
            <a:r>
              <a:rPr kumimoji="1" lang="ko-KR" altLang="en-US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기존에 보유하신 </a:t>
            </a:r>
            <a:r>
              <a:rPr kumimoji="1" lang="ko-KR" altLang="en-US" sz="1100" spc="-40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신한은행</a:t>
            </a:r>
            <a:r>
              <a:rPr kumimoji="1" lang="ko-KR" altLang="en-US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입출금 통장으로</a:t>
            </a:r>
            <a:r>
              <a:rPr kumimoji="1" lang="en-US" altLang="ko-KR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br>
              <a:rPr kumimoji="1" lang="en-US" altLang="ko-KR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kumimoji="1" lang="ko-KR" altLang="en-US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또는 </a:t>
            </a:r>
            <a:r>
              <a:rPr kumimoji="1" lang="ko-KR" altLang="en-US" sz="1100" spc="-40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신한은행</a:t>
            </a:r>
            <a:r>
              <a:rPr kumimoji="1" lang="ko-KR" altLang="en-US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입출금 통장이 없으시면 신규로 개설하신 후 </a:t>
            </a:r>
            <a:r>
              <a:rPr kumimoji="1" lang="en-US" altLang="ko-KR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‘</a:t>
            </a:r>
            <a:r>
              <a:rPr kumimoji="1" lang="ko-KR" altLang="en-US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서울주거포털</a:t>
            </a:r>
            <a:r>
              <a:rPr kumimoji="1" lang="en-US" altLang="ko-KR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’</a:t>
            </a:r>
            <a:r>
              <a:rPr kumimoji="1" lang="ko-KR" altLang="en-US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에 등록하시면 됩니다</a:t>
            </a:r>
            <a:r>
              <a:rPr kumimoji="1" lang="en-US" altLang="ko-KR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br>
              <a:rPr kumimoji="1" lang="en-US" altLang="ko-KR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kumimoji="1" lang="ko-KR" altLang="en-US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서울시에서 발송해 드린 대상자 선정 안내 </a:t>
            </a:r>
            <a:r>
              <a:rPr kumimoji="1" lang="en-US" altLang="ko-KR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LMS </a:t>
            </a:r>
            <a:r>
              <a:rPr kumimoji="1" lang="ko-KR" altLang="en-US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내 </a:t>
            </a:r>
            <a:r>
              <a:rPr kumimoji="1" lang="ko-KR" altLang="en-US" sz="1100" spc="-40" dirty="0" err="1" smtClean="0">
                <a:solidFill>
                  <a:srgbClr val="0000F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신한은행</a:t>
            </a:r>
            <a:r>
              <a:rPr kumimoji="1" lang="ko-KR" altLang="en-US" sz="1100" spc="-40" dirty="0" smtClean="0">
                <a:solidFill>
                  <a:srgbClr val="0000F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kumimoji="1" lang="ko-KR" altLang="en-US" sz="1100" spc="-40" dirty="0" err="1" smtClean="0">
                <a:solidFill>
                  <a:srgbClr val="0000F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모바일</a:t>
            </a:r>
            <a:r>
              <a:rPr kumimoji="1" lang="ko-KR" altLang="en-US" sz="1100" spc="-40" dirty="0" smtClean="0">
                <a:solidFill>
                  <a:srgbClr val="0000F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kumimoji="1" lang="ko-KR" altLang="en-US" sz="1100" spc="-40" dirty="0" err="1" smtClean="0">
                <a:solidFill>
                  <a:srgbClr val="0000F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앱</a:t>
            </a:r>
            <a:r>
              <a:rPr kumimoji="1" lang="ko-KR" altLang="en-US" sz="1100" spc="-40" dirty="0" smtClean="0">
                <a:solidFill>
                  <a:srgbClr val="0000F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쏠</a:t>
            </a:r>
            <a:r>
              <a:rPr kumimoji="1" lang="en-US" altLang="ko-KR" sz="1100" spc="-40" dirty="0" smtClean="0">
                <a:solidFill>
                  <a:srgbClr val="0000F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kumimoji="1" lang="en-US" altLang="ko-KR" sz="1100" spc="-40" dirty="0" err="1" smtClean="0">
                <a:solidFill>
                  <a:srgbClr val="0000F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SoL</a:t>
            </a:r>
            <a:r>
              <a:rPr kumimoji="1" lang="en-US" altLang="ko-KR" sz="1100" spc="-40" dirty="0" smtClean="0">
                <a:solidFill>
                  <a:srgbClr val="0000F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kumimoji="1" lang="ko-KR" altLang="en-US" sz="1100" spc="-40" dirty="0" smtClean="0">
                <a:solidFill>
                  <a:srgbClr val="0000F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에서 편리하게 통장을 </a:t>
            </a:r>
            <a:r>
              <a:rPr kumimoji="1" lang="en-US" altLang="ko-KR" sz="1100" spc="-40" dirty="0" smtClean="0">
                <a:solidFill>
                  <a:srgbClr val="0000F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/>
            </a:r>
            <a:br>
              <a:rPr kumimoji="1" lang="en-US" altLang="ko-KR" sz="1100" spc="-40" dirty="0" smtClean="0">
                <a:solidFill>
                  <a:srgbClr val="0000F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kumimoji="1" lang="ko-KR" altLang="en-US" sz="1100" spc="-40" dirty="0" smtClean="0">
                <a:solidFill>
                  <a:srgbClr val="0000F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개설하실 수 있도록 </a:t>
            </a:r>
            <a:r>
              <a:rPr kumimoji="1" lang="en-US" altLang="ko-KR" sz="1100" spc="-40" dirty="0" smtClean="0">
                <a:solidFill>
                  <a:srgbClr val="0000F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URL</a:t>
            </a:r>
            <a:r>
              <a:rPr kumimoji="1" lang="ko-KR" altLang="en-US" sz="1100" spc="-40" dirty="0" smtClean="0">
                <a:solidFill>
                  <a:srgbClr val="0000F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을 </a:t>
            </a:r>
            <a:r>
              <a:rPr kumimoji="1" lang="ko-KR" altLang="en-US" sz="1100" spc="-40" dirty="0" smtClean="0">
                <a:solidFill>
                  <a:srgbClr val="0000F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kumimoji="1" lang="ko-KR" altLang="en-US" sz="1100" spc="-40" dirty="0" smtClean="0">
                <a:solidFill>
                  <a:srgbClr val="0000F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안내</a:t>
            </a:r>
            <a:r>
              <a:rPr kumimoji="1" lang="ko-KR" altLang="en-US" sz="1100" spc="-40" dirty="0" smtClean="0">
                <a:solidFill>
                  <a:srgbClr val="0000F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드립니다</a:t>
            </a:r>
            <a:r>
              <a:rPr kumimoji="1" lang="en-US" altLang="ko-KR" sz="1100" spc="-40" dirty="0" smtClean="0">
                <a:solidFill>
                  <a:srgbClr val="0000F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.(3</a:t>
            </a:r>
            <a:r>
              <a:rPr kumimoji="1" lang="ko-KR" altLang="en-US" sz="1100" spc="-40" dirty="0" smtClean="0">
                <a:solidFill>
                  <a:srgbClr val="0000F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번째 페이지 참조</a:t>
            </a:r>
            <a:r>
              <a:rPr kumimoji="1" lang="en-US" altLang="ko-KR" sz="1100" spc="-40" dirty="0" smtClean="0">
                <a:solidFill>
                  <a:srgbClr val="0000F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kumimoji="1" lang="en-US" altLang="ko-KR" sz="1100" spc="-40" dirty="0" smtClean="0">
              <a:solidFill>
                <a:srgbClr val="0000F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endParaRPr kumimoji="1" lang="en-US" altLang="ko-KR" sz="1100" spc="-40" dirty="0" smtClean="0">
              <a:solidFill>
                <a:srgbClr val="0000F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è"/>
            </a:pPr>
            <a:r>
              <a:rPr kumimoji="1" lang="ko-KR" altLang="en-US" sz="1100" spc="-40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모바일</a:t>
            </a:r>
            <a:r>
              <a:rPr kumimoji="1" lang="ko-KR" altLang="en-US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kumimoji="1" lang="ko-KR" altLang="en-US" sz="1100" spc="-40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앱</a:t>
            </a:r>
            <a:r>
              <a:rPr kumimoji="1" lang="ko-KR" altLang="en-US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쏠</a:t>
            </a:r>
            <a:r>
              <a:rPr kumimoji="1" lang="en-US" altLang="ko-KR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kumimoji="1" lang="en-US" altLang="ko-KR" sz="1100" spc="-40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SoL</a:t>
            </a:r>
            <a:r>
              <a:rPr kumimoji="1" lang="en-US" altLang="ko-KR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kumimoji="1" lang="ko-KR" altLang="en-US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계좌 신규 시</a:t>
            </a:r>
            <a:r>
              <a:rPr kumimoji="1" lang="en-US" altLang="ko-KR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kumimoji="1" lang="ko-KR" altLang="en-US" sz="1100" spc="-40" dirty="0" smtClean="0">
                <a:solidFill>
                  <a:srgbClr val="0000F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주민등록증 또는 운전면허증</a:t>
            </a:r>
            <a:r>
              <a:rPr kumimoji="1" lang="ko-KR" altLang="en-US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사진 촬영으로 본인확인을 진행하며</a:t>
            </a:r>
            <a:r>
              <a:rPr kumimoji="1" lang="en-US" altLang="ko-KR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</a:t>
            </a:r>
            <a:br>
              <a:rPr kumimoji="1" lang="en-US" altLang="ko-KR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kumimoji="1" lang="ko-KR" altLang="en-US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주민등록증 발급신청 확인서</a:t>
            </a:r>
            <a:r>
              <a:rPr kumimoji="1" lang="en-US" altLang="ko-KR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kumimoji="1" lang="ko-KR" altLang="en-US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여권 등으로 신규 개설하시거나</a:t>
            </a:r>
            <a:r>
              <a:rPr kumimoji="1" lang="en-US" altLang="ko-KR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kumimoji="1" lang="ko-KR" altLang="en-US" sz="1100" spc="-40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모바일</a:t>
            </a:r>
            <a:r>
              <a:rPr kumimoji="1" lang="ko-KR" altLang="en-US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개설이 어려우신 분은 </a:t>
            </a:r>
            <a:r>
              <a:rPr kumimoji="1" lang="en-US" altLang="ko-KR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/>
            </a:r>
            <a:br>
              <a:rPr kumimoji="1" lang="en-US" altLang="ko-KR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kumimoji="1" lang="ko-KR" altLang="en-US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가까운 </a:t>
            </a:r>
            <a:r>
              <a:rPr kumimoji="1" lang="ko-KR" altLang="en-US" sz="1100" spc="-40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신한은행</a:t>
            </a:r>
            <a:r>
              <a:rPr kumimoji="1" lang="ko-KR" altLang="en-US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영업점에 방문하셔서 통장을 개설하시면 됩니다</a:t>
            </a:r>
            <a:r>
              <a:rPr kumimoji="1" lang="en-US" altLang="ko-KR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br>
              <a:rPr kumimoji="1" lang="en-US" altLang="ko-KR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kumimoji="1" lang="en-US" altLang="ko-KR" sz="10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* </a:t>
            </a:r>
            <a:r>
              <a:rPr kumimoji="1" lang="ko-KR" altLang="en-US" sz="1000" spc="-40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모바일</a:t>
            </a:r>
            <a:r>
              <a:rPr kumimoji="1" lang="ko-KR" altLang="en-US" sz="10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개설은 </a:t>
            </a:r>
            <a:r>
              <a:rPr kumimoji="1" lang="en-US" altLang="ko-KR" sz="10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365</a:t>
            </a:r>
            <a:r>
              <a:rPr kumimoji="1" lang="ko-KR" altLang="en-US" sz="10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일 가능</a:t>
            </a:r>
            <a:r>
              <a:rPr kumimoji="1" lang="en-US" altLang="ko-KR" sz="10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kumimoji="1" lang="ko-KR" altLang="en-US" sz="10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계좌이체 인증 </a:t>
            </a:r>
            <a:r>
              <a:rPr kumimoji="1" lang="en-US" altLang="ko-KR" sz="10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00:30~23:30 / </a:t>
            </a:r>
            <a:r>
              <a:rPr kumimoji="1" lang="ko-KR" altLang="en-US" sz="10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영상통화 인증 평일 </a:t>
            </a:r>
            <a:r>
              <a:rPr kumimoji="1" lang="en-US" altLang="ko-KR" sz="10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09:00~21:00, </a:t>
            </a:r>
            <a:r>
              <a:rPr kumimoji="1" lang="ko-KR" altLang="en-US" sz="10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토요일</a:t>
            </a:r>
            <a:r>
              <a:rPr kumimoji="1" lang="en-US" altLang="ko-KR" sz="10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kumimoji="1" lang="ko-KR" altLang="en-US" sz="10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휴일 </a:t>
            </a:r>
            <a:r>
              <a:rPr kumimoji="1" lang="en-US" altLang="ko-KR" sz="10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12:00~18:00 ) </a:t>
            </a:r>
          </a:p>
          <a:p>
            <a:pPr>
              <a:lnSpc>
                <a:spcPct val="150000"/>
              </a:lnSpc>
            </a:pPr>
            <a:endParaRPr kumimoji="1" lang="en-US" altLang="ko-KR" sz="1100" spc="-40" dirty="0">
              <a:solidFill>
                <a:srgbClr val="FF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7882552"/>
              </p:ext>
            </p:extLst>
          </p:nvPr>
        </p:nvGraphicFramePr>
        <p:xfrm>
          <a:off x="311439" y="7183881"/>
          <a:ext cx="5905500" cy="89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1100"/>
                <a:gridCol w="1181100"/>
                <a:gridCol w="1181100"/>
                <a:gridCol w="1181100"/>
                <a:gridCol w="1181100"/>
              </a:tblGrid>
              <a:tr h="298000">
                <a:tc rowSpan="2"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b="0" kern="1200" spc="-4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구  분</a:t>
                      </a:r>
                      <a:endParaRPr kumimoji="1" lang="ko-KR" altLang="en-US" sz="1100" b="0" kern="1200" spc="-4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b="0" kern="1200" spc="-4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영업점 창구</a:t>
                      </a:r>
                      <a:endParaRPr kumimoji="1" lang="ko-KR" altLang="en-US" sz="1100" b="0" kern="1200" spc="-4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b="0" kern="1200" spc="-4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자동화기기</a:t>
                      </a:r>
                      <a:endParaRPr kumimoji="1" lang="ko-KR" altLang="en-US" sz="1100" b="0" kern="1200" spc="-4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kumimoji="1" lang="ko-KR" altLang="en-US" sz="1100" kern="1200" spc="-40" dirty="0">
                        <a:solidFill>
                          <a:schemeClr val="tx1"/>
                        </a:solidFill>
                        <a:latin typeface="원신한 Medium" panose="020B0603000000000000" pitchFamily="50" charset="-127"/>
                        <a:ea typeface="원신한 Medium" panose="020B0603000000000000" pitchFamily="50" charset="-127"/>
                        <a:cs typeface="+mn-cs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b="0" kern="1200" spc="-4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온라인서비스</a:t>
                      </a:r>
                      <a:endParaRPr kumimoji="1" lang="en-US" altLang="ko-KR" sz="1100" b="0" kern="1200" spc="-40" dirty="0" smtClean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  <a:p>
                      <a:pPr algn="ctr" latinLnBrk="1"/>
                      <a:r>
                        <a:rPr kumimoji="1" lang="en-US" altLang="ko-KR" sz="900" b="0" kern="1200" spc="-4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</a:t>
                      </a:r>
                      <a:r>
                        <a:rPr kumimoji="1" lang="ko-KR" altLang="en-US" sz="900" b="0" kern="1200" spc="-4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인터넷 </a:t>
                      </a:r>
                      <a:r>
                        <a:rPr kumimoji="1" lang="en-US" altLang="ko-KR" sz="900" b="0" kern="1200" spc="-4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/</a:t>
                      </a:r>
                      <a:r>
                        <a:rPr kumimoji="1" lang="en-US" altLang="ko-KR" sz="900" b="0" kern="1200" spc="-40" baseline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</a:t>
                      </a:r>
                      <a:r>
                        <a:rPr kumimoji="1" lang="ko-KR" altLang="en-US" sz="900" b="0" kern="1200" spc="-40" baseline="0" dirty="0" err="1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모바일</a:t>
                      </a:r>
                      <a:r>
                        <a:rPr kumimoji="1" lang="en-US" altLang="ko-KR" sz="900" b="0" kern="1200" spc="-40" baseline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)</a:t>
                      </a:r>
                      <a:endParaRPr kumimoji="1" lang="ko-KR" altLang="en-US" sz="900" b="0" kern="1200" spc="-4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98000">
                <a:tc vMerge="1">
                  <a:txBody>
                    <a:bodyPr/>
                    <a:lstStyle/>
                    <a:p>
                      <a:pPr latinLnBrk="1"/>
                      <a:endParaRPr kumimoji="1" lang="ko-KR" altLang="en-US" sz="1100" kern="1200" spc="-40" dirty="0">
                        <a:solidFill>
                          <a:schemeClr val="tx1"/>
                        </a:solidFill>
                        <a:latin typeface="원신한 Medium" panose="020B0603000000000000" pitchFamily="50" charset="-127"/>
                        <a:ea typeface="원신한 Medium" panose="020B0603000000000000" pitchFamily="50" charset="-127"/>
                        <a:cs typeface="+mn-cs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kumimoji="1" lang="ko-KR" altLang="en-US" sz="1100" kern="1200" spc="-40" dirty="0">
                        <a:solidFill>
                          <a:schemeClr val="tx1"/>
                        </a:solidFill>
                        <a:latin typeface="원신한 Medium" panose="020B0603000000000000" pitchFamily="50" charset="-127"/>
                        <a:ea typeface="원신한 Medium" panose="020B0603000000000000" pitchFamily="50" charset="-127"/>
                        <a:cs typeface="+mn-cs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b="0" kern="1200" spc="-4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출금</a:t>
                      </a:r>
                      <a:endParaRPr kumimoji="1" lang="ko-KR" altLang="en-US" sz="1100" b="0" kern="1200" spc="-4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b="0" kern="1200" spc="-4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이체</a:t>
                      </a:r>
                      <a:endParaRPr kumimoji="1" lang="ko-KR" altLang="en-US" sz="1100" b="0" kern="1200" spc="-4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kumimoji="1" lang="ko-KR" altLang="en-US" sz="1100" kern="1200" spc="-40" dirty="0">
                        <a:solidFill>
                          <a:schemeClr val="tx1"/>
                        </a:solidFill>
                        <a:latin typeface="원신한 Medium" panose="020B0603000000000000" pitchFamily="50" charset="-127"/>
                        <a:ea typeface="원신한 Medium" panose="020B0603000000000000" pitchFamily="50" charset="-127"/>
                        <a:cs typeface="+mn-cs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8000"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b="0" kern="1200" spc="-4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1</a:t>
                      </a:r>
                      <a:r>
                        <a:rPr kumimoji="1" lang="ko-KR" altLang="en-US" sz="1100" b="0" kern="1200" spc="-4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일 한도</a:t>
                      </a:r>
                      <a:endParaRPr kumimoji="1" lang="ko-KR" altLang="en-US" sz="1100" b="0" kern="1200" spc="-4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b="0" kern="1200" spc="-4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100</a:t>
                      </a:r>
                      <a:r>
                        <a:rPr kumimoji="1" lang="ko-KR" altLang="en-US" sz="1100" b="0" kern="1200" spc="-4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만원</a:t>
                      </a:r>
                      <a:endParaRPr kumimoji="1" lang="ko-KR" altLang="en-US" sz="1100" b="0" kern="1200" spc="-4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b="0" kern="1200" spc="-4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30</a:t>
                      </a:r>
                      <a:r>
                        <a:rPr kumimoji="1" lang="ko-KR" altLang="en-US" sz="1100" b="0" kern="1200" spc="-4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만원</a:t>
                      </a:r>
                      <a:endParaRPr kumimoji="1" lang="ko-KR" altLang="en-US" sz="1100" b="0" kern="1200" spc="-4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b="0" kern="1200" spc="-4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30</a:t>
                      </a:r>
                      <a:r>
                        <a:rPr kumimoji="1" lang="ko-KR" altLang="en-US" sz="1100" b="0" kern="1200" spc="-4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만원</a:t>
                      </a:r>
                      <a:endParaRPr kumimoji="1" lang="ko-KR" altLang="en-US" sz="1100" b="0" kern="1200" spc="-4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b="0" kern="1200" spc="-4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30</a:t>
                      </a:r>
                      <a:r>
                        <a:rPr kumimoji="1" lang="ko-KR" altLang="en-US" sz="1100" b="0" kern="1200" spc="-4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만원</a:t>
                      </a:r>
                      <a:endParaRPr kumimoji="1" lang="ko-KR" altLang="en-US" sz="1100" b="0" kern="1200" spc="-4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73867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모서리가 둥근 직사각형 43"/>
          <p:cNvSpPr/>
          <p:nvPr/>
        </p:nvSpPr>
        <p:spPr>
          <a:xfrm>
            <a:off x="145379" y="2560777"/>
            <a:ext cx="6564559" cy="1176492"/>
          </a:xfrm>
          <a:prstGeom prst="roundRect">
            <a:avLst>
              <a:gd name="adj" fmla="val 22064"/>
            </a:avLst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51" name="직사각형 50"/>
          <p:cNvSpPr/>
          <p:nvPr/>
        </p:nvSpPr>
        <p:spPr>
          <a:xfrm>
            <a:off x="2671" y="9440"/>
            <a:ext cx="6865619" cy="8267785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58" name="모서리가 둥근 직사각형 57"/>
          <p:cNvSpPr/>
          <p:nvPr/>
        </p:nvSpPr>
        <p:spPr>
          <a:xfrm>
            <a:off x="145379" y="357533"/>
            <a:ext cx="6564559" cy="1947517"/>
          </a:xfrm>
          <a:prstGeom prst="roundRect">
            <a:avLst>
              <a:gd name="adj" fmla="val 12195"/>
            </a:avLst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145379" y="583833"/>
            <a:ext cx="6564559" cy="13619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è"/>
            </a:pPr>
            <a:r>
              <a:rPr kumimoji="1" lang="ko-KR" altLang="en-US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대포통장 개설방지제도의 일환으로 전 금융기관에서 </a:t>
            </a:r>
            <a:r>
              <a:rPr kumimoji="1" lang="ko-KR" altLang="en-US" sz="1100" spc="-40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최근 영업일 </a:t>
            </a:r>
            <a:r>
              <a:rPr kumimoji="1" lang="en-US" altLang="ko-KR" sz="1100" spc="-40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20</a:t>
            </a:r>
            <a:r>
              <a:rPr kumimoji="1" lang="ko-KR" altLang="en-US" sz="1100" spc="-40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일내 입출금 통장을 신규로 </a:t>
            </a:r>
            <a:endParaRPr kumimoji="1" lang="en-US" altLang="ko-KR" sz="1100" spc="-40" dirty="0" smtClean="0">
              <a:solidFill>
                <a:srgbClr val="FF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100" spc="-40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kumimoji="1" lang="en-US" altLang="ko-KR" sz="1100" spc="-40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</a:t>
            </a:r>
            <a:r>
              <a:rPr kumimoji="1" lang="ko-KR" altLang="en-US" sz="1100" spc="-40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개설하신 분은 통장개설에 제한이 됩니다</a:t>
            </a:r>
            <a:r>
              <a:rPr kumimoji="1" lang="en-US" altLang="ko-KR" sz="1100" spc="-40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(</a:t>
            </a:r>
            <a:r>
              <a:rPr kumimoji="1" lang="ko-KR" altLang="en-US" sz="1100" spc="-40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타 은행 및 </a:t>
            </a:r>
            <a:r>
              <a:rPr kumimoji="1" lang="ko-KR" altLang="en-US" sz="1100" spc="-40" dirty="0" err="1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신한은행</a:t>
            </a:r>
            <a:r>
              <a:rPr kumimoji="1" lang="ko-KR" altLang="en-US" sz="1100" spc="-40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개설 계좌 포함</a:t>
            </a:r>
            <a:r>
              <a:rPr kumimoji="1" lang="en-US" altLang="ko-KR" sz="1100" spc="-40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kumimoji="1" lang="en-US" altLang="ko-KR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/>
            </a:r>
            <a:br>
              <a:rPr kumimoji="1" lang="en-US" altLang="ko-KR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kumimoji="1" lang="ko-KR" altLang="en-US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타 은행에서 개설하신 계좌가 있으시면 해당 계좌를 해지 후</a:t>
            </a:r>
            <a:r>
              <a:rPr kumimoji="1" lang="en-US" altLang="ko-KR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kumimoji="1" lang="ko-KR" altLang="en-US" sz="1100" spc="-40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신한은행</a:t>
            </a:r>
            <a:r>
              <a:rPr kumimoji="1" lang="ko-KR" altLang="en-US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입출금 통장 개설을 신청하거나</a:t>
            </a:r>
            <a:r>
              <a:rPr kumimoji="1" lang="en-US" altLang="ko-KR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/>
            </a:r>
            <a:br>
              <a:rPr kumimoji="1" lang="en-US" altLang="ko-KR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kumimoji="1" lang="ko-KR" altLang="en-US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부득이한 경우 </a:t>
            </a:r>
            <a:r>
              <a:rPr kumimoji="1" lang="ko-KR" altLang="en-US" sz="1100" spc="-40" dirty="0" err="1" smtClean="0">
                <a:solidFill>
                  <a:srgbClr val="0000F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신한은행</a:t>
            </a:r>
            <a:r>
              <a:rPr kumimoji="1" lang="ko-KR" altLang="en-US" sz="1100" spc="-40" dirty="0" smtClean="0">
                <a:solidFill>
                  <a:srgbClr val="0000F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서울시청금융센터로 유선 문의 부탁 드립니다</a:t>
            </a:r>
            <a:r>
              <a:rPr kumimoji="1" lang="en-US" altLang="ko-KR" sz="1100" spc="-40" dirty="0" smtClean="0">
                <a:solidFill>
                  <a:srgbClr val="0000F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è"/>
            </a:pPr>
            <a:endParaRPr kumimoji="1" lang="en-US" altLang="ko-KR" sz="1100" spc="-4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60" name="직사각형 59"/>
          <p:cNvSpPr/>
          <p:nvPr/>
        </p:nvSpPr>
        <p:spPr>
          <a:xfrm>
            <a:off x="145376" y="200336"/>
            <a:ext cx="3888741" cy="33889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ko-KR" altLang="en-US" sz="1100" spc="-40" dirty="0" err="1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단기간내에</a:t>
            </a:r>
            <a:r>
              <a:rPr kumimoji="1" lang="ko-KR" altLang="en-US" sz="1100" spc="-40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다수계좌 개설로 인해  제한 오류가 발생합니다</a:t>
            </a:r>
            <a:endParaRPr kumimoji="1" lang="ko-KR" altLang="en-US" sz="1100" spc="-4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89048" y="1843090"/>
            <a:ext cx="5368995" cy="346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ko-KR" sz="1000" spc="-40" dirty="0">
                <a:solidFill>
                  <a:srgbClr val="0468D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kumimoji="1" lang="en-US" altLang="ko-KR" sz="1000" spc="-40" dirty="0" smtClean="0">
                <a:solidFill>
                  <a:srgbClr val="0468D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      </a:t>
            </a:r>
            <a:r>
              <a:rPr kumimoji="1" lang="ko-KR" altLang="en-US" sz="1000" spc="-40" dirty="0" err="1" smtClean="0">
                <a:solidFill>
                  <a:srgbClr val="0468D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신한은행</a:t>
            </a:r>
            <a:r>
              <a:rPr kumimoji="1" lang="ko-KR" altLang="en-US" sz="1000" spc="-40" dirty="0" smtClean="0">
                <a:solidFill>
                  <a:srgbClr val="0468D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kumimoji="1" lang="ko-KR" altLang="en-US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문의 </a:t>
            </a:r>
            <a:r>
              <a:rPr kumimoji="1" lang="en-US" altLang="ko-KR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kumimoji="1" lang="ko-KR" altLang="en-US" sz="1100" spc="-40" dirty="0">
                <a:latin typeface="나눔고딕" panose="020D0604000000000000" pitchFamily="50" charset="-127"/>
                <a:ea typeface="나눔고딕" panose="020D0604000000000000" pitchFamily="50" charset="-127"/>
              </a:rPr>
              <a:t>☎ </a:t>
            </a:r>
            <a:r>
              <a:rPr kumimoji="1" lang="ko-KR" altLang="en-US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안경한 프로 </a:t>
            </a:r>
            <a:r>
              <a:rPr kumimoji="1" lang="en-US" altLang="ko-KR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(02-6023-8555), </a:t>
            </a:r>
            <a:r>
              <a:rPr kumimoji="1" lang="ko-KR" altLang="en-US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황혜란 프로 </a:t>
            </a:r>
            <a:r>
              <a:rPr kumimoji="1" lang="en-US" altLang="ko-KR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(02-6023-8556)</a:t>
            </a:r>
            <a:endParaRPr kumimoji="1" lang="en-US" altLang="ko-KR" sz="1100" spc="-4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28" name="Picture 2" descr="C:\Users\c247\Desktop\2월\2월_Icon\20100212_클릭 멀티 아이콘(비토피티)\클릭 멀티 캐릭터 아이콘_0001\1\21_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159" y="1666454"/>
            <a:ext cx="483431" cy="567318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141039" y="2815750"/>
            <a:ext cx="6564559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è"/>
            </a:pPr>
            <a:r>
              <a:rPr kumimoji="1" lang="ko-KR" altLang="en-US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특수한 사유</a:t>
            </a:r>
            <a:r>
              <a:rPr kumimoji="1" lang="en-US" altLang="ko-KR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kumimoji="1" lang="ko-KR" altLang="en-US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신용유의</a:t>
            </a:r>
            <a:r>
              <a:rPr kumimoji="1" lang="en-US" altLang="ko-KR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kumimoji="1" lang="ko-KR" altLang="en-US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압류 등</a:t>
            </a:r>
            <a:r>
              <a:rPr kumimoji="1" lang="en-US" altLang="ko-KR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kumimoji="1" lang="ko-KR" altLang="en-US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로 인해 대리인 명의로 지원금을 받으시고자 하는 분은</a:t>
            </a:r>
            <a:r>
              <a:rPr kumimoji="1" lang="en-US" altLang="ko-KR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</a:t>
            </a:r>
            <a:br>
              <a:rPr kumimoji="1" lang="en-US" altLang="ko-KR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kumimoji="1" lang="ko-KR" altLang="en-US" sz="1100" spc="-40" dirty="0" smtClean="0">
                <a:solidFill>
                  <a:srgbClr val="0000F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사전에 서울시에 문의</a:t>
            </a:r>
            <a:r>
              <a:rPr kumimoji="1" lang="en-US" altLang="ko-KR" sz="1100" spc="-40" dirty="0" smtClean="0">
                <a:solidFill>
                  <a:srgbClr val="0000F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kumimoji="1" lang="en-US" altLang="ko-KR" sz="1100" spc="-40" dirty="0" smtClean="0">
                <a:solidFill>
                  <a:srgbClr val="0000F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02-2133-7704) </a:t>
            </a:r>
            <a:r>
              <a:rPr kumimoji="1" lang="ko-KR" altLang="en-US" sz="1100" spc="-40" dirty="0" smtClean="0">
                <a:solidFill>
                  <a:srgbClr val="0000F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하여 별도로 승인을 받으셔야 합니다</a:t>
            </a:r>
            <a:r>
              <a:rPr kumimoji="1" lang="en-US" altLang="ko-KR" sz="1100" spc="-40" dirty="0" smtClean="0">
                <a:solidFill>
                  <a:srgbClr val="0000F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r>
              <a:rPr kumimoji="1" lang="en-US" altLang="ko-KR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br>
              <a:rPr kumimoji="1" lang="en-US" altLang="ko-KR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kumimoji="1" lang="ko-KR" altLang="en-US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은행에 신고하실 사항은 없으며 통장 개설 방법은 동일합니다</a:t>
            </a:r>
            <a:r>
              <a:rPr kumimoji="1" lang="en-US" altLang="ko-KR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kumimoji="1" lang="ko-KR" altLang="en-US" sz="1100" spc="-4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41037" y="2460829"/>
            <a:ext cx="4355659" cy="35492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ko-KR" altLang="en-US" sz="1100" spc="-40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본인명의가 아닌 대리인 명의로  지원금을 수령하고자 합니다</a:t>
            </a:r>
            <a:r>
              <a:rPr kumimoji="1" lang="en-US" altLang="ko-KR" sz="1100" spc="-40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r>
              <a:rPr kumimoji="1" lang="ko-KR" altLang="en-US" sz="1100" spc="-40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</a:t>
            </a:r>
            <a:endParaRPr kumimoji="1" lang="ko-KR" altLang="en-US" sz="1100" spc="-4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141039" y="4030392"/>
            <a:ext cx="6564559" cy="4027758"/>
          </a:xfrm>
          <a:prstGeom prst="roundRect">
            <a:avLst>
              <a:gd name="adj" fmla="val 8379"/>
            </a:avLst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41039" y="4228118"/>
            <a:ext cx="6564559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è"/>
            </a:pPr>
            <a:r>
              <a:rPr kumimoji="1" lang="ko-KR" altLang="en-US" sz="1100" spc="-40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모바일</a:t>
            </a:r>
            <a:r>
              <a:rPr kumimoji="1" lang="ko-KR" altLang="en-US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kumimoji="1" lang="ko-KR" altLang="en-US" sz="1100" spc="-40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앱</a:t>
            </a:r>
            <a:r>
              <a:rPr kumimoji="1" lang="ko-KR" altLang="en-US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신한 쏠</a:t>
            </a:r>
            <a:r>
              <a:rPr kumimoji="1" lang="en-US" altLang="ko-KR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kumimoji="1" lang="en-US" altLang="ko-KR" sz="1100" spc="-40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SoL</a:t>
            </a:r>
            <a:r>
              <a:rPr kumimoji="1" lang="en-US" altLang="ko-KR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kumimoji="1" lang="ko-KR" altLang="en-US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에서 통장사본 이미지를 휴대폰에 저장할 수 있습니다</a:t>
            </a:r>
            <a:r>
              <a:rPr kumimoji="1" lang="en-US" altLang="ko-KR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br>
              <a:rPr kumimoji="1" lang="en-US" altLang="ko-KR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kumimoji="1" lang="ko-KR" altLang="en-US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아래 순서로 이미지를 저장하거나</a:t>
            </a:r>
            <a:r>
              <a:rPr kumimoji="1" lang="en-US" altLang="ko-KR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kumimoji="1" lang="ko-KR" altLang="en-US" sz="1100" spc="-40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모바일</a:t>
            </a:r>
            <a:r>
              <a:rPr kumimoji="1" lang="ko-KR" altLang="en-US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kumimoji="1" lang="ko-KR" altLang="en-US" sz="1100" spc="-40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앱</a:t>
            </a:r>
            <a:r>
              <a:rPr kumimoji="1" lang="ko-KR" altLang="en-US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사용이 제한되시는 분은 가까운 영업점을 방문하여 </a:t>
            </a:r>
            <a:r>
              <a:rPr kumimoji="1" lang="en-US" altLang="ko-KR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/>
            </a:r>
            <a:br>
              <a:rPr kumimoji="1" lang="en-US" altLang="ko-KR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kumimoji="1" lang="ko-KR" altLang="en-US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통장 사본을 출력해서 제출하시면 됩니다</a:t>
            </a:r>
            <a:r>
              <a:rPr kumimoji="1" lang="en-US" altLang="ko-KR" sz="1100" spc="-4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kumimoji="1" lang="ko-KR" altLang="en-US" sz="1100" spc="-4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141038" y="3873197"/>
            <a:ext cx="3025907" cy="35492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ko-KR" altLang="en-US" sz="1100" spc="-40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통장사본을 제출해야 합니다</a:t>
            </a:r>
            <a:r>
              <a:rPr kumimoji="1" lang="en-US" altLang="ko-KR" sz="1100" spc="-40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kumimoji="1" lang="ko-KR" altLang="en-US" sz="1100" spc="-4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552478" y="5099685"/>
            <a:ext cx="5705565" cy="2597808"/>
            <a:chOff x="552478" y="5229225"/>
            <a:chExt cx="5705565" cy="2597808"/>
          </a:xfrm>
        </p:grpSpPr>
        <p:pic>
          <p:nvPicPr>
            <p:cNvPr id="2" name="그림 1"/>
            <p:cNvPicPr preferRelativeResize="0">
              <a:picLocks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753" b="5909"/>
            <a:stretch/>
          </p:blipFill>
          <p:spPr>
            <a:xfrm>
              <a:off x="552478" y="5229225"/>
              <a:ext cx="1386000" cy="2597808"/>
            </a:xfrm>
            <a:prstGeom prst="rect">
              <a:avLst/>
            </a:prstGeom>
          </p:spPr>
        </p:pic>
        <p:pic>
          <p:nvPicPr>
            <p:cNvPr id="6" name="그림 5"/>
            <p:cNvPicPr preferRelativeResize="0">
              <a:picLocks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963" b="6071"/>
            <a:stretch/>
          </p:blipFill>
          <p:spPr>
            <a:xfrm>
              <a:off x="1992333" y="5235575"/>
              <a:ext cx="1386000" cy="2591458"/>
            </a:xfrm>
            <a:prstGeom prst="rect">
              <a:avLst/>
            </a:prstGeom>
          </p:spPr>
        </p:pic>
        <p:pic>
          <p:nvPicPr>
            <p:cNvPr id="7" name="그림 6"/>
            <p:cNvPicPr preferRelativeResize="0">
              <a:picLocks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667" b="13547"/>
            <a:stretch/>
          </p:blipFill>
          <p:spPr>
            <a:xfrm>
              <a:off x="3432188" y="5238750"/>
              <a:ext cx="1386000" cy="2588282"/>
            </a:xfrm>
            <a:prstGeom prst="rect">
              <a:avLst/>
            </a:prstGeom>
          </p:spPr>
        </p:pic>
        <p:pic>
          <p:nvPicPr>
            <p:cNvPr id="14" name="그림 13"/>
            <p:cNvPicPr preferRelativeResize="0">
              <a:picLocks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080" b="5909"/>
            <a:stretch/>
          </p:blipFill>
          <p:spPr>
            <a:xfrm>
              <a:off x="4872043" y="5238749"/>
              <a:ext cx="1386000" cy="2588283"/>
            </a:xfrm>
            <a:prstGeom prst="rect">
              <a:avLst/>
            </a:prstGeom>
          </p:spPr>
        </p:pic>
        <p:sp>
          <p:nvSpPr>
            <p:cNvPr id="15" name="모서리가 둥근 직사각형 14"/>
            <p:cNvSpPr/>
            <p:nvPr/>
          </p:nvSpPr>
          <p:spPr>
            <a:xfrm>
              <a:off x="1785939" y="5232399"/>
              <a:ext cx="128587" cy="101601"/>
            </a:xfrm>
            <a:prstGeom prst="round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22" name="모서리가 둥근 직사각형 21"/>
            <p:cNvSpPr/>
            <p:nvPr/>
          </p:nvSpPr>
          <p:spPr>
            <a:xfrm>
              <a:off x="2405063" y="6093851"/>
              <a:ext cx="457200" cy="152400"/>
            </a:xfrm>
            <a:prstGeom prst="round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23" name="모서리가 둥근 직사각형 22"/>
            <p:cNvSpPr/>
            <p:nvPr/>
          </p:nvSpPr>
          <p:spPr>
            <a:xfrm>
              <a:off x="4300537" y="5372101"/>
              <a:ext cx="512888" cy="152400"/>
            </a:xfrm>
            <a:prstGeom prst="round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24" name="모서리가 둥근 직사각형 23"/>
            <p:cNvSpPr/>
            <p:nvPr/>
          </p:nvSpPr>
          <p:spPr>
            <a:xfrm>
              <a:off x="5057774" y="7600948"/>
              <a:ext cx="366713" cy="204788"/>
            </a:xfrm>
            <a:prstGeom prst="round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962025" y="5791200"/>
              <a:ext cx="85725" cy="13811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29" name="직사각형 28"/>
            <p:cNvSpPr/>
            <p:nvPr/>
          </p:nvSpPr>
          <p:spPr>
            <a:xfrm>
              <a:off x="900589" y="5524501"/>
              <a:ext cx="85725" cy="13811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30" name="직사각형 29"/>
            <p:cNvSpPr/>
            <p:nvPr/>
          </p:nvSpPr>
          <p:spPr>
            <a:xfrm>
              <a:off x="2048131" y="5362575"/>
              <a:ext cx="171194" cy="13811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32" name="직사각형 31"/>
            <p:cNvSpPr/>
            <p:nvPr/>
          </p:nvSpPr>
          <p:spPr>
            <a:xfrm>
              <a:off x="3737775" y="5519740"/>
              <a:ext cx="85725" cy="138113"/>
            </a:xfrm>
            <a:prstGeom prst="rect">
              <a:avLst/>
            </a:prstGeom>
            <a:solidFill>
              <a:srgbClr val="4A9CD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3478613" y="6477609"/>
              <a:ext cx="398062" cy="21846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34" name="직사각형 33"/>
            <p:cNvSpPr/>
            <p:nvPr/>
          </p:nvSpPr>
          <p:spPr>
            <a:xfrm>
              <a:off x="3478613" y="6743703"/>
              <a:ext cx="398062" cy="21846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35" name="직사각형 34"/>
            <p:cNvSpPr/>
            <p:nvPr/>
          </p:nvSpPr>
          <p:spPr>
            <a:xfrm>
              <a:off x="3478613" y="7019657"/>
              <a:ext cx="398062" cy="21846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3479606" y="7401534"/>
              <a:ext cx="398062" cy="21846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37" name="직사각형 36"/>
            <p:cNvSpPr/>
            <p:nvPr/>
          </p:nvSpPr>
          <p:spPr>
            <a:xfrm>
              <a:off x="3475338" y="7658102"/>
              <a:ext cx="398062" cy="15940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38" name="직사각형 37"/>
            <p:cNvSpPr/>
            <p:nvPr/>
          </p:nvSpPr>
          <p:spPr>
            <a:xfrm>
              <a:off x="5872639" y="5818933"/>
              <a:ext cx="85725" cy="138113"/>
            </a:xfrm>
            <a:prstGeom prst="rect">
              <a:avLst/>
            </a:prstGeom>
            <a:solidFill>
              <a:srgbClr val="FFFCF7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39" name="직사각형 38"/>
            <p:cNvSpPr/>
            <p:nvPr/>
          </p:nvSpPr>
          <p:spPr>
            <a:xfrm>
              <a:off x="4928766" y="5624518"/>
              <a:ext cx="171194" cy="61913"/>
            </a:xfrm>
            <a:prstGeom prst="rect">
              <a:avLst/>
            </a:prstGeom>
            <a:solidFill>
              <a:srgbClr val="FFFCF7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40" name="직사각형 39"/>
            <p:cNvSpPr/>
            <p:nvPr/>
          </p:nvSpPr>
          <p:spPr>
            <a:xfrm>
              <a:off x="857726" y="5955738"/>
              <a:ext cx="809149" cy="13811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sp>
        <p:nvSpPr>
          <p:cNvPr id="41" name="TextBox 40"/>
          <p:cNvSpPr txBox="1"/>
          <p:nvPr/>
        </p:nvSpPr>
        <p:spPr>
          <a:xfrm>
            <a:off x="4589426" y="8890741"/>
            <a:ext cx="2278864" cy="346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ko-KR" sz="1000" spc="-40" dirty="0">
                <a:solidFill>
                  <a:srgbClr val="0468D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kumimoji="1" lang="en-US" altLang="ko-KR" sz="1000" spc="-40" dirty="0" smtClean="0">
                <a:solidFill>
                  <a:srgbClr val="0468D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         </a:t>
            </a:r>
            <a:r>
              <a:rPr kumimoji="1" lang="ko-KR" altLang="en-US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문의 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kumimoji="1" lang="ko-KR" altLang="en-US" sz="1100" spc="-40" dirty="0" err="1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신한은행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1577-8000</a:t>
            </a:r>
            <a:endParaRPr kumimoji="1" lang="en-US" altLang="ko-KR" sz="1100" spc="-40" dirty="0"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pic>
        <p:nvPicPr>
          <p:cNvPr id="42" name="Picture 2" descr="C:\Users\c247\Desktop\2월\2월_Icon\20100212_클릭 멀티 아이콘(비토피티)\클릭 멀티 캐릭터 아이콘_0001\1\21_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47710" y="8780206"/>
            <a:ext cx="483431" cy="56731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76313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ko-KR" dirty="0"/>
              <a:t>https://img.shinhan.com/rib2017/images/mbrch/html/mb.html?no=Ql8yMDIxMDRfMDAxMTYxNTIzMF8wMDAwMg==&amp;hwno=11615230</a:t>
            </a:r>
            <a:endParaRPr lang="ko-KR" altLang="en-US" dirty="0"/>
          </a:p>
        </p:txBody>
      </p:sp>
      <p:sp>
        <p:nvSpPr>
          <p:cNvPr id="5" name="내용 개체 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ko-KR" dirty="0" smtClean="0"/>
          </a:p>
          <a:p>
            <a:endParaRPr lang="ko-KR" altLang="en-US" dirty="0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2"/>
          <a:srcRect l="28024" t="50024" r="64234" b="37072"/>
          <a:stretch/>
        </p:blipFill>
        <p:spPr>
          <a:xfrm>
            <a:off x="500984" y="2637014"/>
            <a:ext cx="2032520" cy="1905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56015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문서" ma:contentTypeID="0x0101006ECA2DAB765AF248BA674DC31985B29C" ma:contentTypeVersion="0" ma:contentTypeDescription="새 문서를 만듭니다." ma:contentTypeScope="" ma:versionID="cb50b50a25870e277e6b80242c859ed5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98509c16e2068e4d5d0612c501c19757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콘텐츠 형식"/>
        <xsd:element ref="dc:title" minOccurs="0" maxOccurs="1" ma:index="4" ma:displayName="제목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CAE64BD-84FB-4889-9C18-BB7BA869D8A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335100C8-0B07-47B8-BB97-B3871F4E859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64B649E-F1C3-4AD2-8DA0-5266A2B47489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1399</TotalTime>
  <Words>177</Words>
  <Application>Microsoft Office PowerPoint</Application>
  <PresentationFormat>A4 용지(210x297mm)</PresentationFormat>
  <Paragraphs>33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11" baseType="lpstr">
      <vt:lpstr>나눔고딕</vt:lpstr>
      <vt:lpstr>맑은 고딕</vt:lpstr>
      <vt:lpstr>원신한 Medium</vt:lpstr>
      <vt:lpstr>Arial</vt:lpstr>
      <vt:lpstr>Calibri</vt:lpstr>
      <vt:lpstr>Calibri Light</vt:lpstr>
      <vt:lpstr>Wingdings</vt:lpstr>
      <vt:lpstr>Office 테마</vt:lpstr>
      <vt:lpstr>PowerPoint 프레젠테이션</vt:lpstr>
      <vt:lpstr>PowerPoint 프레젠테이션</vt:lpstr>
      <vt:lpstr>https://img.shinhan.com/rib2017/images/mbrch/html/mb.html?no=Ql8yMDIxMDRfMDAxMTYxNTIzMF8wMDAwMg==&amp;hwno=11615230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박성준(12100595)</dc:creator>
  <cp:lastModifiedBy>USER</cp:lastModifiedBy>
  <cp:revision>247</cp:revision>
  <cp:lastPrinted>2021-04-23T07:36:03Z</cp:lastPrinted>
  <dcterms:created xsi:type="dcterms:W3CDTF">2020-01-14T01:13:38Z</dcterms:created>
  <dcterms:modified xsi:type="dcterms:W3CDTF">2021-04-23T07:52:58Z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0x0101006ECA2DAB765AF248BA674DC31985B29C</vt:lpwstr>
  </property>
</Properties>
</file>