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sldIdLst>
    <p:sldId id="256" r:id="rId5"/>
    <p:sldId id="257" r:id="rId6"/>
  </p:sldIdLst>
  <p:sldSz cx="6858000" cy="9906000" type="A4"/>
  <p:notesSz cx="6797675" cy="9926638"/>
  <p:defaultTextStyle>
    <a:defPPr>
      <a:defRPr lang="ko-KR"/>
    </a:defPPr>
    <a:lvl1pPr marL="0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1pPr>
    <a:lvl2pPr marL="202037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2pPr>
    <a:lvl3pPr marL="404073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3pPr>
    <a:lvl4pPr marL="606110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4pPr>
    <a:lvl5pPr marL="808147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5pPr>
    <a:lvl6pPr marL="1010183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6pPr>
    <a:lvl7pPr marL="1212220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7pPr>
    <a:lvl8pPr marL="1414257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8pPr>
    <a:lvl9pPr marL="1616293" algn="l" defTabSz="404073" rtl="0" eaLnBrk="1" latinLnBrk="1" hangingPunct="1">
      <a:defRPr sz="79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CF7"/>
    <a:srgbClr val="4A9CD4"/>
    <a:srgbClr val="0468D0"/>
    <a:srgbClr val="35DA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8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-3372" y="-96"/>
      </p:cViewPr>
      <p:guideLst>
        <p:guide orient="horz" pos="312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1918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0240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5594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4482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7500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484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1367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4490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9590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FA4E9-E477-4D1F-9DB5-0ABC98F8794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918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FA4E9-E477-4D1F-9DB5-0ABC98F87946}" type="datetimeFigureOut">
              <a:rPr lang="ko-KR" altLang="en-US" smtClean="0"/>
              <a:t>2020-09-01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E2528-1DE6-4D35-9D0A-89CCED1AE1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9423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직선 연결선 4"/>
          <p:cNvCxnSpPr>
            <a:cxnSpLocks noChangeShapeType="1"/>
          </p:cNvCxnSpPr>
          <p:nvPr/>
        </p:nvCxnSpPr>
        <p:spPr bwMode="auto">
          <a:xfrm flipV="1">
            <a:off x="-14287" y="1773267"/>
            <a:ext cx="6872287" cy="1402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cxnSp>
        <p:nvCxnSpPr>
          <p:cNvPr id="17" name="직선 연결선 4"/>
          <p:cNvCxnSpPr>
            <a:cxnSpLocks noChangeShapeType="1"/>
          </p:cNvCxnSpPr>
          <p:nvPr/>
        </p:nvCxnSpPr>
        <p:spPr bwMode="auto">
          <a:xfrm flipV="1">
            <a:off x="-14288" y="1800224"/>
            <a:ext cx="6872287" cy="1402"/>
          </a:xfrm>
          <a:prstGeom prst="lin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grpSp>
        <p:nvGrpSpPr>
          <p:cNvPr id="25" name="그룹 24"/>
          <p:cNvGrpSpPr/>
          <p:nvPr/>
        </p:nvGrpSpPr>
        <p:grpSpPr>
          <a:xfrm>
            <a:off x="-6854" y="-559"/>
            <a:ext cx="6872287" cy="1762684"/>
            <a:chOff x="-14288" y="1761566"/>
            <a:chExt cx="6872287" cy="1762684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2"/>
            <a:srcRect l="15492" t="12432" r="14193" b="50688"/>
            <a:stretch/>
          </p:blipFill>
          <p:spPr>
            <a:xfrm>
              <a:off x="-14288" y="1761566"/>
              <a:ext cx="6872287" cy="1762684"/>
            </a:xfrm>
            <a:prstGeom prst="rect">
              <a:avLst/>
            </a:prstGeom>
          </p:spPr>
        </p:pic>
        <p:sp>
          <p:nvSpPr>
            <p:cNvPr id="23" name="직사각형 22"/>
            <p:cNvSpPr/>
            <p:nvPr/>
          </p:nvSpPr>
          <p:spPr>
            <a:xfrm>
              <a:off x="5671343" y="1963723"/>
              <a:ext cx="1076325" cy="269673"/>
            </a:xfrm>
            <a:prstGeom prst="rect">
              <a:avLst/>
            </a:prstGeom>
            <a:solidFill>
              <a:srgbClr val="0468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757487" y="2182054"/>
              <a:ext cx="394811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kumimoji="1" lang="en-US" altLang="ko-KR" sz="2000" b="1" dirty="0" smtClean="0">
                  <a:solidFill>
                    <a:schemeClr val="bg1"/>
                  </a:solidFill>
                  <a:latin typeface="원신한 Bold" panose="020B0803000000000000" pitchFamily="50" charset="-127"/>
                  <a:ea typeface="원신한 Bold" panose="020B0803000000000000" pitchFamily="50" charset="-127"/>
                </a:rPr>
                <a:t>’20</a:t>
              </a:r>
              <a:r>
                <a:rPr kumimoji="1" lang="ko-KR" altLang="en-US" sz="2000" b="1" dirty="0" smtClean="0">
                  <a:solidFill>
                    <a:schemeClr val="bg1"/>
                  </a:solidFill>
                  <a:latin typeface="원신한 Bold" panose="020B0803000000000000" pitchFamily="50" charset="-127"/>
                  <a:ea typeface="원신한 Bold" panose="020B0803000000000000" pitchFamily="50" charset="-127"/>
                </a:rPr>
                <a:t>년도 서울시 청년월세지원</a:t>
              </a:r>
              <a:endParaRPr kumimoji="1" lang="en-US" altLang="ko-KR" sz="2000" b="1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kumimoji="1" lang="ko-KR" altLang="en-US" sz="2000" b="1" dirty="0" err="1" smtClean="0">
                  <a:solidFill>
                    <a:schemeClr val="bg1"/>
                  </a:solidFill>
                  <a:latin typeface="원신한 Bold" panose="020B0803000000000000" pitchFamily="50" charset="-127"/>
                  <a:ea typeface="원신한 Bold" panose="020B0803000000000000" pitchFamily="50" charset="-127"/>
                </a:rPr>
                <a:t>신한은행</a:t>
              </a:r>
              <a:r>
                <a:rPr kumimoji="1" lang="ko-KR" altLang="en-US" sz="2000" b="1" dirty="0" smtClean="0">
                  <a:solidFill>
                    <a:schemeClr val="bg1"/>
                  </a:solidFill>
                  <a:latin typeface="원신한 Bold" panose="020B0803000000000000" pitchFamily="50" charset="-127"/>
                  <a:ea typeface="원신한 Bold" panose="020B0803000000000000" pitchFamily="50" charset="-127"/>
                </a:rPr>
                <a:t> 안내문</a:t>
              </a:r>
              <a:endParaRPr kumimoji="1" lang="en-US" altLang="ko-KR" sz="2000" b="1" dirty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endParaRPr>
            </a:p>
          </p:txBody>
        </p:sp>
      </p:grpSp>
      <p:sp>
        <p:nvSpPr>
          <p:cNvPr id="51" name="직사각형 50"/>
          <p:cNvSpPr/>
          <p:nvPr/>
        </p:nvSpPr>
        <p:spPr>
          <a:xfrm>
            <a:off x="-6854" y="2060374"/>
            <a:ext cx="6865433" cy="7026476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-6274" y="1904256"/>
            <a:ext cx="1790644" cy="31328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400" b="1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업무 </a:t>
            </a:r>
            <a:r>
              <a:rPr kumimoji="1" lang="en-US" altLang="ko-KR" sz="1400" b="1" dirty="0" smtClean="0">
                <a:solidFill>
                  <a:schemeClr val="bg1"/>
                </a:solidFill>
                <a:latin typeface="원신한 Bold" panose="020B0803000000000000" pitchFamily="50" charset="-127"/>
                <a:ea typeface="원신한 Bold" panose="020B0803000000000000" pitchFamily="50" charset="-127"/>
              </a:rPr>
              <a:t>FAQ</a:t>
            </a:r>
            <a:endParaRPr kumimoji="1" lang="ko-KR" altLang="en-US" sz="1400" b="1" dirty="0">
              <a:solidFill>
                <a:schemeClr val="bg1"/>
              </a:solidFill>
              <a:latin typeface="원신한 Bold" panose="020B0803000000000000" pitchFamily="50" charset="-127"/>
              <a:ea typeface="원신한 Bold" panose="020B0803000000000000" pitchFamily="50" charset="-127"/>
            </a:endParaRPr>
          </a:p>
        </p:txBody>
      </p:sp>
      <p:sp>
        <p:nvSpPr>
          <p:cNvPr id="56" name="모서리가 둥근 직사각형 55"/>
          <p:cNvSpPr/>
          <p:nvPr/>
        </p:nvSpPr>
        <p:spPr>
          <a:xfrm>
            <a:off x="141619" y="2494718"/>
            <a:ext cx="6564559" cy="31137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41618" y="2337522"/>
            <a:ext cx="2765713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2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청년월세지원통장은 어떻게 만드나요</a:t>
            </a:r>
            <a:r>
              <a:rPr kumimoji="1" lang="en-US" altLang="ko-KR" sz="12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?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141619" y="5873675"/>
            <a:ext cx="6564559" cy="307220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134764" y="6067507"/>
            <a:ext cx="656455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계좌를 신규로 개설하시는 분들은 대포통장 개설방지 제도에 의거 금융기관에서 입출금 통장을 신규로</a:t>
            </a:r>
            <a:endParaRPr kumimoji="1" lang="en-US" altLang="ko-KR" sz="1100" spc="-4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 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개설하면 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‘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금융거래한도계좌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’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로 신규가 됩니다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b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‘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금융거래한도계좌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’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는 입금에는 제한이 없으나 출금 및 이체 시 아래와 같이 한도의 제한이 있습니다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체크카드를 통한 결제 금액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/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자동이체 거래는 거래한도 금액에서 제외가 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‘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금융거래한도계좌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’ 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는 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1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금융기관 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1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개 보유로 제한됩니다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기존에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‘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금융거래한도계좌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’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를 보유 중이신 분은 계좌를 신규로 개설하려고 하면 오류가 발생 </a:t>
            </a:r>
            <a:endParaRPr kumimoji="1" lang="en-US" altLang="ko-KR" sz="1100" spc="-4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하니 기존 보유계좌로 통장 등록을 부탁 드립니다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kumimoji="1" lang="en-US" altLang="ko-KR" sz="1100" spc="-40" dirty="0" smtClean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endParaRPr kumimoji="1" lang="en-US" altLang="ko-KR" sz="1100" spc="-40" dirty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48474" y="5652325"/>
            <a:ext cx="2765713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2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금융거래한도계좌가 무엇인가요</a:t>
            </a:r>
            <a:r>
              <a:rPr kumimoji="1" lang="en-US" altLang="ko-KR" sz="12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?</a:t>
            </a:r>
            <a:endParaRPr kumimoji="1" lang="ko-KR" altLang="en-US" sz="12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86057" y="9130739"/>
            <a:ext cx="6226976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000" spc="-40" dirty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0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       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문의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☎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02-2151-3115, 02-2151-5548</a:t>
            </a:r>
            <a:endParaRPr kumimoji="1" lang="en-US" altLang="ko-KR" sz="1100" spc="-4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pic>
        <p:nvPicPr>
          <p:cNvPr id="101" name="Picture 2" descr="C:\Users\c247\Desktop\2월\2월_Icon\20100212_클릭 멀티 아이콘(비토피티)\클릭 멀티 캐릭터 아이콘_0001\1\21_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617" y="9062162"/>
            <a:ext cx="483431" cy="567318"/>
          </a:xfrm>
          <a:prstGeom prst="rect">
            <a:avLst/>
          </a:prstGeom>
          <a:noFill/>
        </p:spPr>
      </p:pic>
      <p:sp>
        <p:nvSpPr>
          <p:cNvPr id="102" name="TextBox 101"/>
          <p:cNvSpPr txBox="1"/>
          <p:nvPr/>
        </p:nvSpPr>
        <p:spPr>
          <a:xfrm>
            <a:off x="148474" y="2745352"/>
            <a:ext cx="656455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청년월세지원금은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입출금 통장으로만 받으실 수 있습니다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타 은행 입출금통장은 불가합니다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별도의 전용 상품은 없고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기존에 보유하신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입출금 통장으로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또는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입출금 통장이 없으시면 신규로 개설하신 후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‘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서울주거포털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’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에 등록하시면 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서울시에서 발송해 드린 대상자 선정 안내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LMS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내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앱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쏠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en-US" altLang="ko-KR" sz="1100" spc="-40" dirty="0" err="1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SoL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에서 편리하게 통장을 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개설하실 수 있도록 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URL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을 발송해 드렸습니다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kumimoji="1" lang="en-US" altLang="ko-KR" sz="1100" spc="-40" dirty="0" smtClean="0">
              <a:solidFill>
                <a:srgbClr val="0000FF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앱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쏠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en-US" altLang="ko-KR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SoL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계좌 신규 시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주민등록증 또는 운전면허증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사진 촬영으로 본인확인을 진행하며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주민등록증 발급신청 확인서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여권 등으로 신규 개설하시거나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개설이 어려우신 분은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가까운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영업점에 방문하셔서 통장을 개설하시면 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*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개설은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365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일 가능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계좌이체 인증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00:30~23:30 /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영상통화 인증 평일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09:00~21:00,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토요일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휴일</a:t>
            </a:r>
            <a:endParaRPr kumimoji="1" lang="en-US" altLang="ko-KR" sz="1100" spc="-4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     12:00~18:00 ) </a:t>
            </a:r>
          </a:p>
          <a:p>
            <a:pPr>
              <a:lnSpc>
                <a:spcPct val="150000"/>
              </a:lnSpc>
            </a:pPr>
            <a:endParaRPr kumimoji="1" lang="en-US" altLang="ko-KR" sz="1100" spc="-40" dirty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869102"/>
              </p:ext>
            </p:extLst>
          </p:nvPr>
        </p:nvGraphicFramePr>
        <p:xfrm>
          <a:off x="311439" y="7183881"/>
          <a:ext cx="5905500" cy="89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1100"/>
                <a:gridCol w="1181100"/>
                <a:gridCol w="1181100"/>
                <a:gridCol w="1181100"/>
                <a:gridCol w="1181100"/>
              </a:tblGrid>
              <a:tr h="298000"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구  분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영업점 창구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자동화기기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kumimoji="1" lang="ko-KR" altLang="en-US" sz="110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온라인서비스</a:t>
                      </a:r>
                      <a:endParaRPr kumimoji="1" lang="en-US" altLang="ko-KR" sz="1100" b="0" kern="1200" spc="-40" dirty="0" smtClean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kumimoji="1" lang="en-US" altLang="ko-KR" sz="9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9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인터넷 </a:t>
                      </a:r>
                      <a:r>
                        <a:rPr kumimoji="1" lang="en-US" altLang="ko-KR" sz="9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/</a:t>
                      </a:r>
                      <a:r>
                        <a:rPr kumimoji="1" lang="en-US" altLang="ko-KR" sz="900" b="0" kern="1200" spc="-40" baseline="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900" b="0" kern="1200" spc="-40" baseline="0" dirty="0" err="1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모바일</a:t>
                      </a:r>
                      <a:r>
                        <a:rPr kumimoji="1" lang="en-US" altLang="ko-KR" sz="900" b="0" kern="1200" spc="-40" baseline="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)</a:t>
                      </a:r>
                      <a:endParaRPr kumimoji="1" lang="ko-KR" altLang="en-US" sz="9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98000">
                <a:tc vMerge="1">
                  <a:txBody>
                    <a:bodyPr/>
                    <a:lstStyle/>
                    <a:p>
                      <a:pPr latinLnBrk="1"/>
                      <a:endParaRPr kumimoji="1" lang="ko-KR" altLang="en-US" sz="110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kumimoji="1" lang="ko-KR" altLang="en-US" sz="110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출금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이체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kumimoji="1" lang="ko-KR" altLang="en-US" sz="110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8000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1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일 한도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100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만원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만원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만원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100" b="0" kern="1200" spc="-40" dirty="0" smtClean="0">
                          <a:solidFill>
                            <a:schemeClr val="tx1"/>
                          </a:solidFill>
                          <a:latin typeface="원신한 Medium" panose="020B0603000000000000" pitchFamily="50" charset="-127"/>
                          <a:ea typeface="원신한 Medium" panose="020B0603000000000000" pitchFamily="50" charset="-127"/>
                          <a:cs typeface="+mn-cs"/>
                        </a:rPr>
                        <a:t>만원</a:t>
                      </a:r>
                      <a:endParaRPr kumimoji="1" lang="ko-KR" altLang="en-US" sz="1100" b="0" kern="1200" spc="-40" dirty="0">
                        <a:solidFill>
                          <a:schemeClr val="tx1"/>
                        </a:solidFill>
                        <a:latin typeface="원신한 Medium" panose="020B0603000000000000" pitchFamily="50" charset="-127"/>
                        <a:ea typeface="원신한 Medium" panose="020B0603000000000000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386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직사각형 50"/>
          <p:cNvSpPr/>
          <p:nvPr/>
        </p:nvSpPr>
        <p:spPr>
          <a:xfrm>
            <a:off x="2671" y="9440"/>
            <a:ext cx="6865619" cy="8267785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모서리가 둥근 직사각형 57"/>
          <p:cNvSpPr/>
          <p:nvPr/>
        </p:nvSpPr>
        <p:spPr>
          <a:xfrm>
            <a:off x="145379" y="357533"/>
            <a:ext cx="6564559" cy="19475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59" name="TextBox 58"/>
          <p:cNvSpPr txBox="1"/>
          <p:nvPr/>
        </p:nvSpPr>
        <p:spPr>
          <a:xfrm>
            <a:off x="145379" y="583833"/>
            <a:ext cx="6564559" cy="1361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대포통장 개설방지제도의 일환으로 전 금융기관에서 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최근 영업일 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20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일내 입출금 통장을 신규로 </a:t>
            </a:r>
            <a:endParaRPr kumimoji="1" lang="en-US" altLang="ko-KR" sz="1100" spc="-40" dirty="0" smtClean="0">
              <a:solidFill>
                <a:srgbClr val="FF0000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100" spc="-40" dirty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개설하신 분은 통장개설에 제한이 됩니다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 (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타 은행 및 </a:t>
            </a:r>
            <a:r>
              <a:rPr kumimoji="1" lang="ko-KR" altLang="en-US" sz="1100" spc="-40" dirty="0" err="1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개설 계좌 포함</a:t>
            </a:r>
            <a:r>
              <a:rPr kumimoji="1" lang="en-US" altLang="ko-KR" sz="1100" spc="-4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타 은행에서 개설하신 계좌가 있으시면 해당 계좌를 해지 후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입출금 통장 개설을 신청하거나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부득이한 경우 </a:t>
            </a:r>
            <a:r>
              <a:rPr kumimoji="1" lang="ko-KR" altLang="en-US" sz="1100" spc="-40" dirty="0" err="1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서울시청금융센터로 유선 문의 부탁 드립니다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endParaRPr kumimoji="1" lang="en-US" altLang="ko-KR" sz="1100" spc="-40" dirty="0" smtClean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145376" y="200336"/>
            <a:ext cx="3888741" cy="3388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100" spc="-40" dirty="0" err="1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단기간내에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다수계좌 개설로 인해  제한 오류가 발생합니다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9048" y="1843090"/>
            <a:ext cx="6226976" cy="313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000" spc="-40" dirty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en-US" altLang="ko-KR" sz="10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        </a:t>
            </a:r>
            <a:r>
              <a:rPr kumimoji="1" lang="ko-KR" altLang="en-US" sz="1000" spc="-40" dirty="0" err="1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신한은행</a:t>
            </a:r>
            <a:r>
              <a:rPr kumimoji="1" lang="ko-KR" altLang="en-US" sz="1000" spc="-40" dirty="0" smtClean="0">
                <a:solidFill>
                  <a:srgbClr val="0468D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문의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☎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02-6023-8537, 02-6023-8539</a:t>
            </a:r>
            <a:endParaRPr kumimoji="1" lang="en-US" altLang="ko-KR" sz="1100" spc="-4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pic>
        <p:nvPicPr>
          <p:cNvPr id="28" name="Picture 2" descr="C:\Users\c247\Desktop\2월\2월_Icon\20100212_클릭 멀티 아이콘(비토피티)\클릭 멀티 캐릭터 아이콘_0001\1\21_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159" y="1666454"/>
            <a:ext cx="483431" cy="567318"/>
          </a:xfrm>
          <a:prstGeom prst="rect">
            <a:avLst/>
          </a:prstGeom>
          <a:noFill/>
        </p:spPr>
      </p:pic>
      <p:sp>
        <p:nvSpPr>
          <p:cNvPr id="8" name="모서리가 둥근 직사각형 7"/>
          <p:cNvSpPr/>
          <p:nvPr/>
        </p:nvSpPr>
        <p:spPr>
          <a:xfrm>
            <a:off x="141039" y="2618024"/>
            <a:ext cx="6564559" cy="105180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41039" y="2815750"/>
            <a:ext cx="65645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특수한 사유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신용유의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압류 등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로 인해 대리인 명의로 지원금을 받으시고자 하는 분은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사전에 서울시에 문의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(02 2133-7702) </a:t>
            </a:r>
            <a:r>
              <a:rPr kumimoji="1" lang="ko-KR" altLang="en-US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하여 별도로 승인을 받으셔야 합니다</a:t>
            </a:r>
            <a:r>
              <a:rPr kumimoji="1" lang="en-US" altLang="ko-KR" sz="1100" spc="-40" dirty="0" smtClean="0">
                <a:solidFill>
                  <a:srgbClr val="0000FF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은행에 신고하실 사항은 없으며 통장 개설 방법은 동일합니다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kumimoji="1" lang="ko-KR" altLang="en-US" sz="1100" spc="-4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1037" y="2460829"/>
            <a:ext cx="4355659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본인명의가 아닌 대리인 명의로  지원금을 수령하고자 합니다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  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141039" y="4030392"/>
            <a:ext cx="6564559" cy="402775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141039" y="4228118"/>
            <a:ext cx="65645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è"/>
            </a:pP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앱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신한 쏠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(</a:t>
            </a:r>
            <a:r>
              <a:rPr kumimoji="1" lang="en-US" altLang="ko-KR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SoL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에서 통장사본 이미지를 휴대폰에 저장할 수 있습니다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아래 순서로 이미지를 저장하거나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,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모바일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</a:t>
            </a:r>
            <a:r>
              <a:rPr kumimoji="1" lang="ko-KR" altLang="en-US" sz="1100" spc="-40" dirty="0" err="1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앱</a:t>
            </a: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 사용이 제한되시는 분은 가까운 영업점을 방문하여 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/>
            </a:r>
            <a:b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</a:br>
            <a:r>
              <a:rPr kumimoji="1" lang="ko-KR" altLang="en-US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 사본을 출력해서 제출하시면 됩니다</a:t>
            </a:r>
            <a:r>
              <a:rPr kumimoji="1" lang="en-US" altLang="ko-KR" sz="1100" spc="-4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kumimoji="1" lang="ko-KR" altLang="en-US" sz="1100" spc="-4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41038" y="3873197"/>
            <a:ext cx="3025907" cy="35492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ko-KR" altLang="en-US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통장사본을 제출해야 합니다</a:t>
            </a:r>
            <a:r>
              <a:rPr kumimoji="1" lang="en-US" altLang="ko-KR" sz="1100" spc="-40" dirty="0" smtClean="0">
                <a:solidFill>
                  <a:schemeClr val="bg1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kumimoji="1" lang="ko-KR" altLang="en-US" sz="1100" spc="-40" dirty="0">
              <a:solidFill>
                <a:schemeClr val="bg1"/>
              </a:solidFill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52478" y="5099685"/>
            <a:ext cx="5705565" cy="2597808"/>
            <a:chOff x="552478" y="5229225"/>
            <a:chExt cx="5705565" cy="2597808"/>
          </a:xfrm>
        </p:grpSpPr>
        <p:pic>
          <p:nvPicPr>
            <p:cNvPr id="2" name="그림 1"/>
            <p:cNvPicPr preferRelativeResize="0">
              <a:picLocks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753" b="5909"/>
            <a:stretch/>
          </p:blipFill>
          <p:spPr>
            <a:xfrm>
              <a:off x="552478" y="5229225"/>
              <a:ext cx="1386000" cy="2597808"/>
            </a:xfrm>
            <a:prstGeom prst="rect">
              <a:avLst/>
            </a:prstGeom>
          </p:spPr>
        </p:pic>
        <p:pic>
          <p:nvPicPr>
            <p:cNvPr id="6" name="그림 5"/>
            <p:cNvPicPr preferRelativeResize="0">
              <a:picLocks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63" b="6071"/>
            <a:stretch/>
          </p:blipFill>
          <p:spPr>
            <a:xfrm>
              <a:off x="1992333" y="5235575"/>
              <a:ext cx="1386000" cy="2591458"/>
            </a:xfrm>
            <a:prstGeom prst="rect">
              <a:avLst/>
            </a:prstGeom>
          </p:spPr>
        </p:pic>
        <p:pic>
          <p:nvPicPr>
            <p:cNvPr id="7" name="그림 6"/>
            <p:cNvPicPr preferRelativeResize="0">
              <a:picLocks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667" b="13547"/>
            <a:stretch/>
          </p:blipFill>
          <p:spPr>
            <a:xfrm>
              <a:off x="3432188" y="5238750"/>
              <a:ext cx="1386000" cy="2588282"/>
            </a:xfrm>
            <a:prstGeom prst="rect">
              <a:avLst/>
            </a:prstGeom>
          </p:spPr>
        </p:pic>
        <p:pic>
          <p:nvPicPr>
            <p:cNvPr id="14" name="그림 13"/>
            <p:cNvPicPr preferRelativeResize="0">
              <a:picLocks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0" b="5909"/>
            <a:stretch/>
          </p:blipFill>
          <p:spPr>
            <a:xfrm>
              <a:off x="4872043" y="5238749"/>
              <a:ext cx="1386000" cy="2588283"/>
            </a:xfrm>
            <a:prstGeom prst="rect">
              <a:avLst/>
            </a:prstGeom>
          </p:spPr>
        </p:pic>
        <p:sp>
          <p:nvSpPr>
            <p:cNvPr id="15" name="모서리가 둥근 직사각형 14"/>
            <p:cNvSpPr/>
            <p:nvPr/>
          </p:nvSpPr>
          <p:spPr>
            <a:xfrm>
              <a:off x="1785939" y="5232399"/>
              <a:ext cx="128587" cy="101601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모서리가 둥근 직사각형 21"/>
            <p:cNvSpPr/>
            <p:nvPr/>
          </p:nvSpPr>
          <p:spPr>
            <a:xfrm>
              <a:off x="2405063" y="6093851"/>
              <a:ext cx="457200" cy="152400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모서리가 둥근 직사각형 22"/>
            <p:cNvSpPr/>
            <p:nvPr/>
          </p:nvSpPr>
          <p:spPr>
            <a:xfrm>
              <a:off x="4300537" y="5372101"/>
              <a:ext cx="512888" cy="152400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모서리가 둥근 직사각형 23"/>
            <p:cNvSpPr/>
            <p:nvPr/>
          </p:nvSpPr>
          <p:spPr>
            <a:xfrm>
              <a:off x="5057774" y="7600948"/>
              <a:ext cx="366713" cy="204788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962025" y="5791200"/>
              <a:ext cx="85725" cy="1381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900589" y="5524501"/>
              <a:ext cx="85725" cy="1381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2048131" y="5362575"/>
              <a:ext cx="171194" cy="1381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3737775" y="5519740"/>
              <a:ext cx="85725" cy="138113"/>
            </a:xfrm>
            <a:prstGeom prst="rect">
              <a:avLst/>
            </a:prstGeom>
            <a:solidFill>
              <a:srgbClr val="4A9C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3478613" y="6477609"/>
              <a:ext cx="398062" cy="218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3478613" y="6743703"/>
              <a:ext cx="398062" cy="218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3478613" y="7019657"/>
              <a:ext cx="398062" cy="218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3479606" y="7401534"/>
              <a:ext cx="398062" cy="218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3475338" y="7658102"/>
              <a:ext cx="398062" cy="1594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5872639" y="5818933"/>
              <a:ext cx="85725" cy="138113"/>
            </a:xfrm>
            <a:prstGeom prst="rect">
              <a:avLst/>
            </a:prstGeom>
            <a:solidFill>
              <a:srgbClr val="FFFCF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4928766" y="5624518"/>
              <a:ext cx="171194" cy="61913"/>
            </a:xfrm>
            <a:prstGeom prst="rect">
              <a:avLst/>
            </a:prstGeom>
            <a:solidFill>
              <a:srgbClr val="FFFCF7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857726" y="5955738"/>
              <a:ext cx="809149" cy="13811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7631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FC35F33D8F4ABC4783B525483858B523" ma:contentTypeVersion="0" ma:contentTypeDescription="새 문서를 만듭니다." ma:contentTypeScope="" ma:versionID="fb112894bf3bdc30d2fe8697105fa98b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8509c16e2068e4d5d0612c501c1975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F129CA-DC0F-4FC5-BEC5-A1D49431E7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5560DA1-B2CF-4704-A92F-10F8724FE81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4B649E-F1C3-4AD2-8DA0-5266A2B47489}">
  <ds:schemaRefs>
    <ds:schemaRef ds:uri="http://purl.org/dc/terms/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1337</TotalTime>
  <Words>167</Words>
  <Application>Microsoft Office PowerPoint</Application>
  <PresentationFormat>A4 용지(210x297mm)</PresentationFormat>
  <Paragraphs>33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박성준(12100595)</dc:creator>
  <cp:lastModifiedBy>USER</cp:lastModifiedBy>
  <cp:revision>244</cp:revision>
  <cp:lastPrinted>2020-01-21T02:32:34Z</cp:lastPrinted>
  <dcterms:created xsi:type="dcterms:W3CDTF">2020-01-14T01:13:38Z</dcterms:created>
  <dcterms:modified xsi:type="dcterms:W3CDTF">2020-09-01T07:30:41Z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0x010100FC35F33D8F4ABC4783B525483858B523</vt:lpwstr>
  </property>
</Properties>
</file>